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8" r:id="rId2"/>
    <p:sldId id="265" r:id="rId3"/>
    <p:sldId id="340" r:id="rId4"/>
    <p:sldId id="339" r:id="rId5"/>
    <p:sldId id="291" r:id="rId6"/>
    <p:sldId id="332" r:id="rId7"/>
    <p:sldId id="334" r:id="rId8"/>
    <p:sldId id="343" r:id="rId9"/>
    <p:sldId id="297" r:id="rId10"/>
    <p:sldId id="295" r:id="rId11"/>
    <p:sldId id="296" r:id="rId12"/>
    <p:sldId id="344" r:id="rId13"/>
    <p:sldId id="299" r:id="rId14"/>
    <p:sldId id="335" r:id="rId15"/>
    <p:sldId id="302" r:id="rId16"/>
    <p:sldId id="341" r:id="rId17"/>
    <p:sldId id="342" r:id="rId18"/>
    <p:sldId id="333" r:id="rId19"/>
    <p:sldId id="346" r:id="rId20"/>
    <p:sldId id="345" r:id="rId21"/>
  </p:sldIdLst>
  <p:sldSz cx="12192000" cy="6858000"/>
  <p:notesSz cx="6810375" cy="9942513"/>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C5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2"/>
  </p:normalViewPr>
  <p:slideViewPr>
    <p:cSldViewPr snapToGrid="0" snapToObjects="1">
      <p:cViewPr varScale="1">
        <p:scale>
          <a:sx n="67" d="100"/>
          <a:sy n="67" d="100"/>
        </p:scale>
        <p:origin x="644" y="44"/>
      </p:cViewPr>
      <p:guideLst>
        <p:guide orient="horz" pos="2160"/>
        <p:guide pos="3840"/>
      </p:guideLst>
    </p:cSldViewPr>
  </p:slideViewPr>
  <p:notesTextViewPr>
    <p:cViewPr>
      <p:scale>
        <a:sx n="1" d="1"/>
        <a:sy n="1" d="1"/>
      </p:scale>
      <p:origin x="0" y="0"/>
    </p:cViewPr>
  </p:notesTextViewPr>
  <p:sorterViewPr>
    <p:cViewPr>
      <p:scale>
        <a:sx n="100" d="100"/>
        <a:sy n="100" d="100"/>
      </p:scale>
      <p:origin x="0" y="-1166"/>
    </p:cViewPr>
  </p:sorterViewPr>
  <p:notesViewPr>
    <p:cSldViewPr snapToGrid="0" snapToObjects="1">
      <p:cViewPr varScale="1">
        <p:scale>
          <a:sx n="49" d="100"/>
          <a:sy n="49" d="100"/>
        </p:scale>
        <p:origin x="2755"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659B13-4F26-4FFE-8C42-CA1B42328188}" type="doc">
      <dgm:prSet loTypeId="urn:microsoft.com/office/officeart/2005/8/layout/pyramid1" loCatId="pyramid" qsTypeId="urn:microsoft.com/office/officeart/2005/8/quickstyle/simple2" qsCatId="simple" csTypeId="urn:microsoft.com/office/officeart/2005/8/colors/colorful5" csCatId="colorful" phldr="1"/>
      <dgm:spPr/>
      <dgm:t>
        <a:bodyPr/>
        <a:lstStyle/>
        <a:p>
          <a:endParaRPr lang="en-US"/>
        </a:p>
      </dgm:t>
    </dgm:pt>
    <dgm:pt modelId="{B97AE965-F41A-46CC-B7B8-6A9C00820123}">
      <dgm:prSet custT="1"/>
      <dgm:spPr>
        <a:solidFill>
          <a:srgbClr val="92D050"/>
        </a:solidFill>
      </dgm:spPr>
      <dgm:t>
        <a:bodyPr/>
        <a:lstStyle/>
        <a:p>
          <a:pPr rtl="0"/>
          <a:r>
            <a:rPr lang="en-US" sz="1400" b="1" dirty="0">
              <a:effectLst>
                <a:outerShdw blurRad="38100" dist="38100" dir="2700000" algn="tl">
                  <a:srgbClr val="000000">
                    <a:alpha val="43137"/>
                  </a:srgbClr>
                </a:outerShdw>
              </a:effectLst>
              <a:latin typeface="Poppins" panose="00000500000000000000" pitchFamily="2" charset="0"/>
              <a:cs typeface="Poppins" panose="00000500000000000000" pitchFamily="2" charset="0"/>
            </a:rPr>
            <a:t>Eliminate Cold</a:t>
          </a:r>
        </a:p>
      </dgm:t>
    </dgm:pt>
    <dgm:pt modelId="{680E55AE-7769-4A93-BAE4-F24BFFE88AE3}" type="parTrans" cxnId="{DAD00BA2-7611-444E-A494-9A577595DE8D}">
      <dgm:prSet/>
      <dgm:spPr/>
      <dgm:t>
        <a:bodyPr/>
        <a:lstStyle/>
        <a:p>
          <a:endParaRPr lang="en-US">
            <a:solidFill>
              <a:schemeClr val="tx1"/>
            </a:solidFill>
          </a:endParaRPr>
        </a:p>
      </dgm:t>
    </dgm:pt>
    <dgm:pt modelId="{F9CBF1E1-C195-4EFA-AA84-01C8BD51CB28}" type="sibTrans" cxnId="{DAD00BA2-7611-444E-A494-9A577595DE8D}">
      <dgm:prSet/>
      <dgm:spPr/>
      <dgm:t>
        <a:bodyPr/>
        <a:lstStyle/>
        <a:p>
          <a:endParaRPr lang="en-US">
            <a:solidFill>
              <a:schemeClr val="tx1"/>
            </a:solidFill>
          </a:endParaRPr>
        </a:p>
      </dgm:t>
    </dgm:pt>
    <dgm:pt modelId="{A8F49797-91B3-40BC-997A-AEDFE21E85A3}">
      <dgm:prSet/>
      <dgm:spPr>
        <a:solidFill>
          <a:srgbClr val="FFFF00"/>
        </a:solidFill>
      </dgm:spPr>
      <dgm:t>
        <a:bodyPr/>
        <a:lstStyle/>
        <a:p>
          <a:pPr rtl="0"/>
          <a:r>
            <a:rPr lang="en-US" b="1" dirty="0">
              <a:latin typeface="Poppins" panose="00000500000000000000" pitchFamily="2" charset="0"/>
              <a:cs typeface="Poppins" panose="00000500000000000000" pitchFamily="2" charset="0"/>
            </a:rPr>
            <a:t>Engineering Controls </a:t>
          </a:r>
        </a:p>
      </dgm:t>
    </dgm:pt>
    <dgm:pt modelId="{A6DABC9E-5382-43C8-8740-B699B8448B5C}" type="parTrans" cxnId="{6CA6D99C-3CE9-4968-B32B-A3B80441FBD2}">
      <dgm:prSet/>
      <dgm:spPr/>
      <dgm:t>
        <a:bodyPr/>
        <a:lstStyle/>
        <a:p>
          <a:endParaRPr lang="en-US">
            <a:solidFill>
              <a:schemeClr val="tx1"/>
            </a:solidFill>
          </a:endParaRPr>
        </a:p>
      </dgm:t>
    </dgm:pt>
    <dgm:pt modelId="{3A5CD8E1-99F9-459D-BD26-469CAB38F3AA}" type="sibTrans" cxnId="{6CA6D99C-3CE9-4968-B32B-A3B80441FBD2}">
      <dgm:prSet/>
      <dgm:spPr/>
      <dgm:t>
        <a:bodyPr/>
        <a:lstStyle/>
        <a:p>
          <a:endParaRPr lang="en-US">
            <a:solidFill>
              <a:schemeClr val="tx1"/>
            </a:solidFill>
          </a:endParaRPr>
        </a:p>
      </dgm:t>
    </dgm:pt>
    <dgm:pt modelId="{6857BBAD-5F70-4CF2-9B80-0D7EFD18807D}">
      <dgm:prSet custT="1"/>
      <dgm:spPr/>
      <dgm:t>
        <a:bodyPr/>
        <a:lstStyle/>
        <a:p>
          <a:pPr rtl="0"/>
          <a:r>
            <a:rPr lang="en-US" sz="1600" b="1" dirty="0">
              <a:latin typeface="Poppins" panose="00000500000000000000" pitchFamily="2" charset="0"/>
              <a:cs typeface="Poppins" panose="00000500000000000000" pitchFamily="2" charset="0"/>
            </a:rPr>
            <a:t>Provide heating!</a:t>
          </a:r>
        </a:p>
      </dgm:t>
    </dgm:pt>
    <dgm:pt modelId="{8530E8AE-0656-4A9A-AC3B-663A2D72B2E6}" type="parTrans" cxnId="{C5F71EC8-AE14-48D9-92EC-6E3303C10A70}">
      <dgm:prSet/>
      <dgm:spPr/>
      <dgm:t>
        <a:bodyPr/>
        <a:lstStyle/>
        <a:p>
          <a:endParaRPr lang="en-US">
            <a:solidFill>
              <a:schemeClr val="tx1"/>
            </a:solidFill>
          </a:endParaRPr>
        </a:p>
      </dgm:t>
    </dgm:pt>
    <dgm:pt modelId="{02BC7441-DCB3-439F-AC74-2AE68FD08823}" type="sibTrans" cxnId="{C5F71EC8-AE14-48D9-92EC-6E3303C10A70}">
      <dgm:prSet/>
      <dgm:spPr/>
      <dgm:t>
        <a:bodyPr/>
        <a:lstStyle/>
        <a:p>
          <a:endParaRPr lang="en-US">
            <a:solidFill>
              <a:schemeClr val="tx1"/>
            </a:solidFill>
          </a:endParaRPr>
        </a:p>
      </dgm:t>
    </dgm:pt>
    <dgm:pt modelId="{2352B581-9CF6-4035-B01A-6A59B2F197DF}">
      <dgm:prSet/>
      <dgm:spPr>
        <a:solidFill>
          <a:schemeClr val="accent2"/>
        </a:solidFill>
      </dgm:spPr>
      <dgm:t>
        <a:bodyPr/>
        <a:lstStyle/>
        <a:p>
          <a:pPr rtl="0"/>
          <a:r>
            <a:rPr lang="en-US" b="1" dirty="0">
              <a:latin typeface="Poppins" panose="00000500000000000000" pitchFamily="2" charset="0"/>
              <a:cs typeface="Poppins" panose="00000500000000000000" pitchFamily="2" charset="0"/>
            </a:rPr>
            <a:t>Administrative Controls</a:t>
          </a:r>
        </a:p>
      </dgm:t>
    </dgm:pt>
    <dgm:pt modelId="{ACB3DC31-D96A-4FF7-9CB8-32A6AB39C3B7}" type="parTrans" cxnId="{94218944-CAEA-4498-818B-3489F7F9E5D2}">
      <dgm:prSet/>
      <dgm:spPr/>
      <dgm:t>
        <a:bodyPr/>
        <a:lstStyle/>
        <a:p>
          <a:endParaRPr lang="en-US">
            <a:solidFill>
              <a:schemeClr val="tx1"/>
            </a:solidFill>
          </a:endParaRPr>
        </a:p>
      </dgm:t>
    </dgm:pt>
    <dgm:pt modelId="{5B99BCA1-A9C1-4FBE-AC7F-12DEF8A3FE07}" type="sibTrans" cxnId="{94218944-CAEA-4498-818B-3489F7F9E5D2}">
      <dgm:prSet/>
      <dgm:spPr/>
      <dgm:t>
        <a:bodyPr/>
        <a:lstStyle/>
        <a:p>
          <a:endParaRPr lang="en-US">
            <a:solidFill>
              <a:schemeClr val="tx1"/>
            </a:solidFill>
          </a:endParaRPr>
        </a:p>
      </dgm:t>
    </dgm:pt>
    <dgm:pt modelId="{30D5C2C7-A5EC-4F3E-82C1-A0C4E86F5B83}">
      <dgm:prSet custT="1"/>
      <dgm:spPr/>
      <dgm:t>
        <a:bodyPr/>
        <a:lstStyle/>
        <a:p>
          <a:pPr rtl="0"/>
          <a:r>
            <a:rPr lang="en-US" sz="1600" b="1" dirty="0">
              <a:latin typeface="Poppins" panose="00000500000000000000" pitchFamily="2" charset="0"/>
              <a:cs typeface="Poppins" panose="00000500000000000000" pitchFamily="2" charset="0"/>
            </a:rPr>
            <a:t>Training</a:t>
          </a:r>
        </a:p>
      </dgm:t>
    </dgm:pt>
    <dgm:pt modelId="{6DB22CE0-5EE6-4E09-BD6D-862330037AF0}" type="parTrans" cxnId="{97870E04-106E-44A5-846B-8A7FF7BF71BE}">
      <dgm:prSet/>
      <dgm:spPr/>
      <dgm:t>
        <a:bodyPr/>
        <a:lstStyle/>
        <a:p>
          <a:endParaRPr lang="en-US">
            <a:solidFill>
              <a:schemeClr val="tx1"/>
            </a:solidFill>
          </a:endParaRPr>
        </a:p>
      </dgm:t>
    </dgm:pt>
    <dgm:pt modelId="{180ECA78-A512-42ED-8AE4-6E62E6181752}" type="sibTrans" cxnId="{97870E04-106E-44A5-846B-8A7FF7BF71BE}">
      <dgm:prSet/>
      <dgm:spPr/>
      <dgm:t>
        <a:bodyPr/>
        <a:lstStyle/>
        <a:p>
          <a:endParaRPr lang="en-US">
            <a:solidFill>
              <a:schemeClr val="tx1"/>
            </a:solidFill>
          </a:endParaRPr>
        </a:p>
      </dgm:t>
    </dgm:pt>
    <dgm:pt modelId="{ECFD499A-33AA-469C-987A-AF175C56FFB7}">
      <dgm:prSet custT="1"/>
      <dgm:spPr>
        <a:solidFill>
          <a:srgbClr val="FF0000"/>
        </a:solidFill>
      </dgm:spPr>
      <dgm:t>
        <a:bodyPr/>
        <a:lstStyle/>
        <a:p>
          <a:pPr rtl="0"/>
          <a:r>
            <a:rPr lang="en-US" sz="4400" b="1" dirty="0">
              <a:latin typeface="Poppins" panose="00000500000000000000" pitchFamily="2" charset="0"/>
              <a:cs typeface="Poppins" panose="00000500000000000000" pitchFamily="2" charset="0"/>
            </a:rPr>
            <a:t>PPE</a:t>
          </a:r>
        </a:p>
      </dgm:t>
    </dgm:pt>
    <dgm:pt modelId="{BF3A637E-8CC2-47DB-AA1C-BCA082805D1D}" type="parTrans" cxnId="{91166D8B-486A-4B93-AC7C-7D2544A5FBF6}">
      <dgm:prSet/>
      <dgm:spPr/>
      <dgm:t>
        <a:bodyPr/>
        <a:lstStyle/>
        <a:p>
          <a:endParaRPr lang="en-US">
            <a:solidFill>
              <a:schemeClr val="tx1"/>
            </a:solidFill>
          </a:endParaRPr>
        </a:p>
      </dgm:t>
    </dgm:pt>
    <dgm:pt modelId="{285E6CB5-7616-461C-8D3E-1323A5312B3B}" type="sibTrans" cxnId="{91166D8B-486A-4B93-AC7C-7D2544A5FBF6}">
      <dgm:prSet/>
      <dgm:spPr/>
      <dgm:t>
        <a:bodyPr/>
        <a:lstStyle/>
        <a:p>
          <a:endParaRPr lang="en-US">
            <a:solidFill>
              <a:schemeClr val="tx1"/>
            </a:solidFill>
          </a:endParaRPr>
        </a:p>
      </dgm:t>
    </dgm:pt>
    <dgm:pt modelId="{4D0E3507-25A2-4152-AD2C-39663DB3679B}">
      <dgm:prSet custT="1"/>
      <dgm:spPr/>
      <dgm:t>
        <a:bodyPr/>
        <a:lstStyle/>
        <a:p>
          <a:pPr rtl="0"/>
          <a:r>
            <a:rPr lang="en-US" sz="1600" b="1" dirty="0">
              <a:latin typeface="Poppins" panose="00000500000000000000" pitchFamily="2" charset="0"/>
              <a:cs typeface="Poppins" panose="00000500000000000000" pitchFamily="2" charset="0"/>
            </a:rPr>
            <a:t>Adequate breaks</a:t>
          </a:r>
        </a:p>
      </dgm:t>
    </dgm:pt>
    <dgm:pt modelId="{2AB19D95-598E-4D5D-B5BC-71E0C075504E}" type="parTrans" cxnId="{66BB7932-324D-4AA7-9146-1F0E0243E31B}">
      <dgm:prSet/>
      <dgm:spPr/>
      <dgm:t>
        <a:bodyPr/>
        <a:lstStyle/>
        <a:p>
          <a:endParaRPr lang="en-US">
            <a:solidFill>
              <a:schemeClr val="tx1"/>
            </a:solidFill>
          </a:endParaRPr>
        </a:p>
      </dgm:t>
    </dgm:pt>
    <dgm:pt modelId="{95207A68-3ADF-4090-B808-A9B00620C713}" type="sibTrans" cxnId="{66BB7932-324D-4AA7-9146-1F0E0243E31B}">
      <dgm:prSet/>
      <dgm:spPr/>
      <dgm:t>
        <a:bodyPr/>
        <a:lstStyle/>
        <a:p>
          <a:endParaRPr lang="en-US">
            <a:solidFill>
              <a:schemeClr val="tx1"/>
            </a:solidFill>
          </a:endParaRPr>
        </a:p>
      </dgm:t>
    </dgm:pt>
    <dgm:pt modelId="{282F731E-95AF-433D-A37C-6536AE4CD2CC}">
      <dgm:prSet custT="1"/>
      <dgm:spPr/>
      <dgm:t>
        <a:bodyPr/>
        <a:lstStyle/>
        <a:p>
          <a:pPr rtl="0"/>
          <a:r>
            <a:rPr lang="en-US" sz="1600" b="1" dirty="0">
              <a:latin typeface="Poppins" panose="00000500000000000000" pitchFamily="2" charset="0"/>
              <a:cs typeface="Poppins" panose="00000500000000000000" pitchFamily="2" charset="0"/>
            </a:rPr>
            <a:t>Not Applicable outdoors; controllable indoors</a:t>
          </a:r>
        </a:p>
      </dgm:t>
    </dgm:pt>
    <dgm:pt modelId="{BF1BE8DD-3B29-412C-B19F-ACFB1DDA824D}" type="parTrans" cxnId="{CD854D18-592F-4B99-AD94-AC3D0F937DAD}">
      <dgm:prSet/>
      <dgm:spPr/>
      <dgm:t>
        <a:bodyPr/>
        <a:lstStyle/>
        <a:p>
          <a:endParaRPr lang="en-US"/>
        </a:p>
      </dgm:t>
    </dgm:pt>
    <dgm:pt modelId="{8E9043AF-CDC0-44B0-A662-B04AA5B04684}" type="sibTrans" cxnId="{CD854D18-592F-4B99-AD94-AC3D0F937DAD}">
      <dgm:prSet/>
      <dgm:spPr/>
      <dgm:t>
        <a:bodyPr/>
        <a:lstStyle/>
        <a:p>
          <a:endParaRPr lang="en-US"/>
        </a:p>
      </dgm:t>
    </dgm:pt>
    <dgm:pt modelId="{0A0D253E-9E75-4B62-9619-9D2E72AAF798}">
      <dgm:prSet custT="1"/>
      <dgm:spPr/>
      <dgm:t>
        <a:bodyPr/>
        <a:lstStyle/>
        <a:p>
          <a:pPr rtl="0"/>
          <a:r>
            <a:rPr lang="en-US" sz="1800" b="1" dirty="0">
              <a:latin typeface="Poppins" panose="00000500000000000000" pitchFamily="2" charset="0"/>
              <a:cs typeface="Poppins" panose="00000500000000000000" pitchFamily="2" charset="0"/>
            </a:rPr>
            <a:t>PPE Design and Suitability</a:t>
          </a:r>
        </a:p>
      </dgm:t>
    </dgm:pt>
    <dgm:pt modelId="{A8FFB044-1613-403A-8245-596B31F7ABA4}" type="parTrans" cxnId="{256D017F-58EE-44BE-A196-530BC7D53E27}">
      <dgm:prSet/>
      <dgm:spPr/>
      <dgm:t>
        <a:bodyPr/>
        <a:lstStyle/>
        <a:p>
          <a:endParaRPr lang="en-US"/>
        </a:p>
      </dgm:t>
    </dgm:pt>
    <dgm:pt modelId="{21859B4A-23A4-40B2-B417-D716B5817487}" type="sibTrans" cxnId="{256D017F-58EE-44BE-A196-530BC7D53E27}">
      <dgm:prSet/>
      <dgm:spPr/>
      <dgm:t>
        <a:bodyPr/>
        <a:lstStyle/>
        <a:p>
          <a:endParaRPr lang="en-US"/>
        </a:p>
      </dgm:t>
    </dgm:pt>
    <dgm:pt modelId="{8BC5B90B-D47A-4A4A-A97D-9C57DF3CB1BF}">
      <dgm:prSet custT="1"/>
      <dgm:spPr/>
      <dgm:t>
        <a:bodyPr/>
        <a:lstStyle/>
        <a:p>
          <a:pPr rtl="0"/>
          <a:r>
            <a:rPr lang="en-US" sz="1600" b="1" dirty="0">
              <a:latin typeface="Poppins" panose="00000500000000000000" pitchFamily="2" charset="0"/>
              <a:cs typeface="Poppins" panose="00000500000000000000" pitchFamily="2" charset="0"/>
            </a:rPr>
            <a:t>Buddy Systems</a:t>
          </a:r>
        </a:p>
      </dgm:t>
    </dgm:pt>
    <dgm:pt modelId="{28D1AF35-8368-484A-B2AD-7F9468A86640}" type="parTrans" cxnId="{16EEA3B0-4BA8-436B-94CF-8A379D0508B1}">
      <dgm:prSet/>
      <dgm:spPr/>
      <dgm:t>
        <a:bodyPr/>
        <a:lstStyle/>
        <a:p>
          <a:endParaRPr lang="en-US"/>
        </a:p>
      </dgm:t>
    </dgm:pt>
    <dgm:pt modelId="{962BE45A-9CA4-43B9-85AC-90E8BD1DC1CB}" type="sibTrans" cxnId="{16EEA3B0-4BA8-436B-94CF-8A379D0508B1}">
      <dgm:prSet/>
      <dgm:spPr/>
      <dgm:t>
        <a:bodyPr/>
        <a:lstStyle/>
        <a:p>
          <a:endParaRPr lang="en-US"/>
        </a:p>
      </dgm:t>
    </dgm:pt>
    <dgm:pt modelId="{9A9721BA-C396-4ABA-AECC-83D687B1E5C3}">
      <dgm:prSet custT="1"/>
      <dgm:spPr/>
      <dgm:t>
        <a:bodyPr/>
        <a:lstStyle/>
        <a:p>
          <a:pPr rtl="0"/>
          <a:r>
            <a:rPr lang="en-US" sz="1600" b="1" dirty="0">
              <a:latin typeface="Poppins" panose="00000500000000000000" pitchFamily="2" charset="0"/>
              <a:cs typeface="Poppins" panose="00000500000000000000" pitchFamily="2" charset="0"/>
            </a:rPr>
            <a:t>Use wind deflectors and barriers</a:t>
          </a:r>
        </a:p>
      </dgm:t>
    </dgm:pt>
    <dgm:pt modelId="{87BAFC50-FC34-41E4-A255-EA14876A38E5}" type="parTrans" cxnId="{00DA5B9D-E6A7-4377-AD4C-B6352F51BF11}">
      <dgm:prSet/>
      <dgm:spPr/>
      <dgm:t>
        <a:bodyPr/>
        <a:lstStyle/>
        <a:p>
          <a:endParaRPr lang="en-US"/>
        </a:p>
      </dgm:t>
    </dgm:pt>
    <dgm:pt modelId="{AC716651-5CBC-42A4-869F-B08E73E6B23A}" type="sibTrans" cxnId="{00DA5B9D-E6A7-4377-AD4C-B6352F51BF11}">
      <dgm:prSet/>
      <dgm:spPr/>
      <dgm:t>
        <a:bodyPr/>
        <a:lstStyle/>
        <a:p>
          <a:endParaRPr lang="en-US"/>
        </a:p>
      </dgm:t>
    </dgm:pt>
    <dgm:pt modelId="{06844CB6-3235-4CFE-9DEF-9C95F8BF093A}">
      <dgm:prSet custT="1"/>
      <dgm:spPr/>
      <dgm:t>
        <a:bodyPr/>
        <a:lstStyle/>
        <a:p>
          <a:pPr rtl="0"/>
          <a:r>
            <a:rPr lang="en-US" sz="1600" b="1" dirty="0">
              <a:latin typeface="Poppins" panose="00000500000000000000" pitchFamily="2" charset="0"/>
              <a:cs typeface="Poppins" panose="00000500000000000000" pitchFamily="2" charset="0"/>
            </a:rPr>
            <a:t>Insulate metal handles and bars</a:t>
          </a:r>
        </a:p>
      </dgm:t>
    </dgm:pt>
    <dgm:pt modelId="{5DF2E469-C1E7-411D-B5B6-F7F422BE94D3}" type="parTrans" cxnId="{4B6B03C1-1132-495B-995B-23FAB8819CC3}">
      <dgm:prSet/>
      <dgm:spPr/>
      <dgm:t>
        <a:bodyPr/>
        <a:lstStyle/>
        <a:p>
          <a:endParaRPr lang="en-US"/>
        </a:p>
      </dgm:t>
    </dgm:pt>
    <dgm:pt modelId="{D4A0DDF1-AC58-4959-AD36-E6A76B391500}" type="sibTrans" cxnId="{4B6B03C1-1132-495B-995B-23FAB8819CC3}">
      <dgm:prSet/>
      <dgm:spPr/>
      <dgm:t>
        <a:bodyPr/>
        <a:lstStyle/>
        <a:p>
          <a:endParaRPr lang="en-US"/>
        </a:p>
      </dgm:t>
    </dgm:pt>
    <dgm:pt modelId="{BCFABDE1-71B3-4594-9E7F-592E7AFAA87F}">
      <dgm:prSet custT="1"/>
      <dgm:spPr/>
      <dgm:t>
        <a:bodyPr/>
        <a:lstStyle/>
        <a:p>
          <a:pPr rtl="0"/>
          <a:r>
            <a:rPr lang="en-US" sz="1600" b="1" dirty="0">
              <a:latin typeface="Poppins" panose="00000500000000000000" pitchFamily="2" charset="0"/>
              <a:cs typeface="Poppins" panose="00000500000000000000" pitchFamily="2" charset="0"/>
            </a:rPr>
            <a:t>Functioning exit apparatus on inside doors</a:t>
          </a:r>
          <a:endParaRPr lang="en-US" sz="1800" b="1" dirty="0">
            <a:latin typeface="Poppins" panose="00000500000000000000" pitchFamily="2" charset="0"/>
            <a:cs typeface="Poppins" panose="00000500000000000000" pitchFamily="2" charset="0"/>
          </a:endParaRPr>
        </a:p>
      </dgm:t>
    </dgm:pt>
    <dgm:pt modelId="{19CFF7B9-8F61-4A8B-A0B7-9925B82B9FCF}" type="parTrans" cxnId="{A3959AE2-837A-4424-8673-9491E548E550}">
      <dgm:prSet/>
      <dgm:spPr/>
      <dgm:t>
        <a:bodyPr/>
        <a:lstStyle/>
        <a:p>
          <a:endParaRPr lang="en-GB"/>
        </a:p>
      </dgm:t>
    </dgm:pt>
    <dgm:pt modelId="{48316E22-9626-46AE-B1DA-243BD324C708}" type="sibTrans" cxnId="{A3959AE2-837A-4424-8673-9491E548E550}">
      <dgm:prSet/>
      <dgm:spPr/>
      <dgm:t>
        <a:bodyPr/>
        <a:lstStyle/>
        <a:p>
          <a:endParaRPr lang="en-GB"/>
        </a:p>
      </dgm:t>
    </dgm:pt>
    <dgm:pt modelId="{14CB1579-30D3-4C14-B67D-2903E5720A7B}" type="pres">
      <dgm:prSet presAssocID="{B5659B13-4F26-4FFE-8C42-CA1B42328188}" presName="Name0" presStyleCnt="0">
        <dgm:presLayoutVars>
          <dgm:dir/>
          <dgm:animLvl val="lvl"/>
          <dgm:resizeHandles val="exact"/>
        </dgm:presLayoutVars>
      </dgm:prSet>
      <dgm:spPr/>
    </dgm:pt>
    <dgm:pt modelId="{A9D89A9E-9801-4FEF-B6A8-2B1C727333FD}" type="pres">
      <dgm:prSet presAssocID="{B97AE965-F41A-46CC-B7B8-6A9C00820123}" presName="Name8" presStyleCnt="0"/>
      <dgm:spPr/>
    </dgm:pt>
    <dgm:pt modelId="{ED6993F6-5ECA-4BA4-B9D8-9A3E8BD543EB}" type="pres">
      <dgm:prSet presAssocID="{B97AE965-F41A-46CC-B7B8-6A9C00820123}" presName="acctBkgd" presStyleLbl="alignAcc1" presStyleIdx="0" presStyleCnt="4"/>
      <dgm:spPr/>
    </dgm:pt>
    <dgm:pt modelId="{8BA85567-F37A-481F-804D-AC548E1CE391}" type="pres">
      <dgm:prSet presAssocID="{B97AE965-F41A-46CC-B7B8-6A9C00820123}" presName="acctTx" presStyleLbl="alignAcc1" presStyleIdx="0" presStyleCnt="4">
        <dgm:presLayoutVars>
          <dgm:bulletEnabled val="1"/>
        </dgm:presLayoutVars>
      </dgm:prSet>
      <dgm:spPr/>
    </dgm:pt>
    <dgm:pt modelId="{889CA2C6-4FAE-438B-98B0-C6804D9D64D6}" type="pres">
      <dgm:prSet presAssocID="{B97AE965-F41A-46CC-B7B8-6A9C00820123}" presName="level" presStyleLbl="node1" presStyleIdx="0" presStyleCnt="4" custScaleY="46322">
        <dgm:presLayoutVars>
          <dgm:chMax val="1"/>
          <dgm:bulletEnabled val="1"/>
        </dgm:presLayoutVars>
      </dgm:prSet>
      <dgm:spPr/>
    </dgm:pt>
    <dgm:pt modelId="{7A18F000-9488-4ABD-B591-A4DBA18F8996}" type="pres">
      <dgm:prSet presAssocID="{B97AE965-F41A-46CC-B7B8-6A9C00820123}" presName="levelTx" presStyleLbl="revTx" presStyleIdx="0" presStyleCnt="0">
        <dgm:presLayoutVars>
          <dgm:chMax val="1"/>
          <dgm:bulletEnabled val="1"/>
        </dgm:presLayoutVars>
      </dgm:prSet>
      <dgm:spPr/>
    </dgm:pt>
    <dgm:pt modelId="{9CF1196C-D340-49A2-83DA-8575E0F8EDDA}" type="pres">
      <dgm:prSet presAssocID="{A8F49797-91B3-40BC-997A-AEDFE21E85A3}" presName="Name8" presStyleCnt="0"/>
      <dgm:spPr/>
    </dgm:pt>
    <dgm:pt modelId="{978A6B45-EF3B-47CE-939C-38F16096D517}" type="pres">
      <dgm:prSet presAssocID="{A8F49797-91B3-40BC-997A-AEDFE21E85A3}" presName="acctBkgd" presStyleLbl="alignAcc1" presStyleIdx="1" presStyleCnt="4"/>
      <dgm:spPr/>
    </dgm:pt>
    <dgm:pt modelId="{A877BE7D-ED67-49B3-9CBA-AFC45C47ECEE}" type="pres">
      <dgm:prSet presAssocID="{A8F49797-91B3-40BC-997A-AEDFE21E85A3}" presName="acctTx" presStyleLbl="alignAcc1" presStyleIdx="1" presStyleCnt="4">
        <dgm:presLayoutVars>
          <dgm:bulletEnabled val="1"/>
        </dgm:presLayoutVars>
      </dgm:prSet>
      <dgm:spPr/>
    </dgm:pt>
    <dgm:pt modelId="{78719B96-1E24-4C42-9770-3813C972ACF9}" type="pres">
      <dgm:prSet presAssocID="{A8F49797-91B3-40BC-997A-AEDFE21E85A3}" presName="level" presStyleLbl="node1" presStyleIdx="1" presStyleCnt="4" custScaleY="67601">
        <dgm:presLayoutVars>
          <dgm:chMax val="1"/>
          <dgm:bulletEnabled val="1"/>
        </dgm:presLayoutVars>
      </dgm:prSet>
      <dgm:spPr/>
    </dgm:pt>
    <dgm:pt modelId="{6639035E-4E6E-4B4F-BD3A-C56CD6646271}" type="pres">
      <dgm:prSet presAssocID="{A8F49797-91B3-40BC-997A-AEDFE21E85A3}" presName="levelTx" presStyleLbl="revTx" presStyleIdx="0" presStyleCnt="0">
        <dgm:presLayoutVars>
          <dgm:chMax val="1"/>
          <dgm:bulletEnabled val="1"/>
        </dgm:presLayoutVars>
      </dgm:prSet>
      <dgm:spPr/>
    </dgm:pt>
    <dgm:pt modelId="{4DD4F168-FAF2-4779-8BFA-687FBE3B0B45}" type="pres">
      <dgm:prSet presAssocID="{2352B581-9CF6-4035-B01A-6A59B2F197DF}" presName="Name8" presStyleCnt="0"/>
      <dgm:spPr/>
    </dgm:pt>
    <dgm:pt modelId="{D0C1AE93-F1A0-490F-A26D-657CF38C750E}" type="pres">
      <dgm:prSet presAssocID="{2352B581-9CF6-4035-B01A-6A59B2F197DF}" presName="acctBkgd" presStyleLbl="alignAcc1" presStyleIdx="2" presStyleCnt="4"/>
      <dgm:spPr/>
    </dgm:pt>
    <dgm:pt modelId="{6B59BEAC-CD10-4E68-BCBB-1DD49300CAEF}" type="pres">
      <dgm:prSet presAssocID="{2352B581-9CF6-4035-B01A-6A59B2F197DF}" presName="acctTx" presStyleLbl="alignAcc1" presStyleIdx="2" presStyleCnt="4">
        <dgm:presLayoutVars>
          <dgm:bulletEnabled val="1"/>
        </dgm:presLayoutVars>
      </dgm:prSet>
      <dgm:spPr/>
    </dgm:pt>
    <dgm:pt modelId="{352709D5-1B23-4DD5-9065-4CB6810AA188}" type="pres">
      <dgm:prSet presAssocID="{2352B581-9CF6-4035-B01A-6A59B2F197DF}" presName="level" presStyleLbl="node1" presStyleIdx="2" presStyleCnt="4" custScaleY="56681">
        <dgm:presLayoutVars>
          <dgm:chMax val="1"/>
          <dgm:bulletEnabled val="1"/>
        </dgm:presLayoutVars>
      </dgm:prSet>
      <dgm:spPr/>
    </dgm:pt>
    <dgm:pt modelId="{4425ACC5-DF3B-466B-B3B9-A13728A00DEF}" type="pres">
      <dgm:prSet presAssocID="{2352B581-9CF6-4035-B01A-6A59B2F197DF}" presName="levelTx" presStyleLbl="revTx" presStyleIdx="0" presStyleCnt="0">
        <dgm:presLayoutVars>
          <dgm:chMax val="1"/>
          <dgm:bulletEnabled val="1"/>
        </dgm:presLayoutVars>
      </dgm:prSet>
      <dgm:spPr/>
    </dgm:pt>
    <dgm:pt modelId="{67FA8703-8E17-4573-882A-EAE3F9DDB2AA}" type="pres">
      <dgm:prSet presAssocID="{ECFD499A-33AA-469C-987A-AF175C56FFB7}" presName="Name8" presStyleCnt="0"/>
      <dgm:spPr/>
    </dgm:pt>
    <dgm:pt modelId="{948CA30A-B7C3-4830-9D0E-D6FBA3C6E74C}" type="pres">
      <dgm:prSet presAssocID="{ECFD499A-33AA-469C-987A-AF175C56FFB7}" presName="acctBkgd" presStyleLbl="alignAcc1" presStyleIdx="3" presStyleCnt="4"/>
      <dgm:spPr/>
    </dgm:pt>
    <dgm:pt modelId="{2A5BED86-B336-42D4-8BD6-936D735DF7E7}" type="pres">
      <dgm:prSet presAssocID="{ECFD499A-33AA-469C-987A-AF175C56FFB7}" presName="acctTx" presStyleLbl="alignAcc1" presStyleIdx="3" presStyleCnt="4">
        <dgm:presLayoutVars>
          <dgm:bulletEnabled val="1"/>
        </dgm:presLayoutVars>
      </dgm:prSet>
      <dgm:spPr/>
    </dgm:pt>
    <dgm:pt modelId="{94A1054E-3C84-4BDF-9CB1-B2EAAA312959}" type="pres">
      <dgm:prSet presAssocID="{ECFD499A-33AA-469C-987A-AF175C56FFB7}" presName="level" presStyleLbl="node1" presStyleIdx="3" presStyleCnt="4" custScaleY="64027" custLinFactNeighborY="0">
        <dgm:presLayoutVars>
          <dgm:chMax val="1"/>
          <dgm:bulletEnabled val="1"/>
        </dgm:presLayoutVars>
      </dgm:prSet>
      <dgm:spPr/>
    </dgm:pt>
    <dgm:pt modelId="{81C324E1-CDC6-421E-9F21-A0BC74AF5DA9}" type="pres">
      <dgm:prSet presAssocID="{ECFD499A-33AA-469C-987A-AF175C56FFB7}" presName="levelTx" presStyleLbl="revTx" presStyleIdx="0" presStyleCnt="0">
        <dgm:presLayoutVars>
          <dgm:chMax val="1"/>
          <dgm:bulletEnabled val="1"/>
        </dgm:presLayoutVars>
      </dgm:prSet>
      <dgm:spPr/>
    </dgm:pt>
  </dgm:ptLst>
  <dgm:cxnLst>
    <dgm:cxn modelId="{2ECE2E00-1CAE-4BBA-8B52-CD4896C0304C}" type="presOf" srcId="{6857BBAD-5F70-4CF2-9B80-0D7EFD18807D}" destId="{A877BE7D-ED67-49B3-9CBA-AFC45C47ECEE}" srcOrd="1" destOrd="0" presId="urn:microsoft.com/office/officeart/2005/8/layout/pyramid1"/>
    <dgm:cxn modelId="{97870E04-106E-44A5-846B-8A7FF7BF71BE}" srcId="{2352B581-9CF6-4035-B01A-6A59B2F197DF}" destId="{30D5C2C7-A5EC-4F3E-82C1-A0C4E86F5B83}" srcOrd="0" destOrd="0" parTransId="{6DB22CE0-5EE6-4E09-BD6D-862330037AF0}" sibTransId="{180ECA78-A512-42ED-8AE4-6E62E6181752}"/>
    <dgm:cxn modelId="{58D5530C-CA9F-4DB8-A501-606EB71F0C8C}" type="presOf" srcId="{2352B581-9CF6-4035-B01A-6A59B2F197DF}" destId="{352709D5-1B23-4DD5-9065-4CB6810AA188}" srcOrd="0" destOrd="0" presId="urn:microsoft.com/office/officeart/2005/8/layout/pyramid1"/>
    <dgm:cxn modelId="{CD854D18-592F-4B99-AD94-AC3D0F937DAD}" srcId="{B97AE965-F41A-46CC-B7B8-6A9C00820123}" destId="{282F731E-95AF-433D-A37C-6536AE4CD2CC}" srcOrd="0" destOrd="0" parTransId="{BF1BE8DD-3B29-412C-B19F-ACFB1DDA824D}" sibTransId="{8E9043AF-CDC0-44B0-A662-B04AA5B04684}"/>
    <dgm:cxn modelId="{0ACE8820-9526-47EA-BEE6-6F04662E2389}" type="presOf" srcId="{4D0E3507-25A2-4152-AD2C-39663DB3679B}" destId="{6B59BEAC-CD10-4E68-BCBB-1DD49300CAEF}" srcOrd="1" destOrd="1" presId="urn:microsoft.com/office/officeart/2005/8/layout/pyramid1"/>
    <dgm:cxn modelId="{AA9AF021-E54D-44BD-A38F-27B9BF99CE8B}" type="presOf" srcId="{4D0E3507-25A2-4152-AD2C-39663DB3679B}" destId="{D0C1AE93-F1A0-490F-A26D-657CF38C750E}" srcOrd="0" destOrd="1" presId="urn:microsoft.com/office/officeart/2005/8/layout/pyramid1"/>
    <dgm:cxn modelId="{BF3C6822-7633-42AF-8555-B1D71EA77664}" type="presOf" srcId="{B97AE965-F41A-46CC-B7B8-6A9C00820123}" destId="{889CA2C6-4FAE-438B-98B0-C6804D9D64D6}" srcOrd="0" destOrd="0" presId="urn:microsoft.com/office/officeart/2005/8/layout/pyramid1"/>
    <dgm:cxn modelId="{4F0C622F-1B71-41C8-8A2C-80C9F59329CB}" type="presOf" srcId="{0A0D253E-9E75-4B62-9619-9D2E72AAF798}" destId="{948CA30A-B7C3-4830-9D0E-D6FBA3C6E74C}" srcOrd="0" destOrd="0" presId="urn:microsoft.com/office/officeart/2005/8/layout/pyramid1"/>
    <dgm:cxn modelId="{66BB7932-324D-4AA7-9146-1F0E0243E31B}" srcId="{2352B581-9CF6-4035-B01A-6A59B2F197DF}" destId="{4D0E3507-25A2-4152-AD2C-39663DB3679B}" srcOrd="1" destOrd="0" parTransId="{2AB19D95-598E-4D5D-B5BC-71E0C075504E}" sibTransId="{95207A68-3ADF-4090-B808-A9B00620C713}"/>
    <dgm:cxn modelId="{CAA25564-0437-4308-9E1F-6697486EA076}" type="presOf" srcId="{8BC5B90B-D47A-4A4A-A97D-9C57DF3CB1BF}" destId="{D0C1AE93-F1A0-490F-A26D-657CF38C750E}" srcOrd="0" destOrd="2" presId="urn:microsoft.com/office/officeart/2005/8/layout/pyramid1"/>
    <dgm:cxn modelId="{94218944-CAEA-4498-818B-3489F7F9E5D2}" srcId="{B5659B13-4F26-4FFE-8C42-CA1B42328188}" destId="{2352B581-9CF6-4035-B01A-6A59B2F197DF}" srcOrd="2" destOrd="0" parTransId="{ACB3DC31-D96A-4FF7-9CB8-32A6AB39C3B7}" sibTransId="{5B99BCA1-A9C1-4FBE-AC7F-12DEF8A3FE07}"/>
    <dgm:cxn modelId="{09F47D47-33C1-42D8-966F-51F4E2CB271E}" type="presOf" srcId="{0A0D253E-9E75-4B62-9619-9D2E72AAF798}" destId="{2A5BED86-B336-42D4-8BD6-936D735DF7E7}" srcOrd="1" destOrd="0" presId="urn:microsoft.com/office/officeart/2005/8/layout/pyramid1"/>
    <dgm:cxn modelId="{6F4D764A-213D-4A0C-AB4B-B3A2A523F6DD}" type="presOf" srcId="{9A9721BA-C396-4ABA-AECC-83D687B1E5C3}" destId="{A877BE7D-ED67-49B3-9CBA-AFC45C47ECEE}" srcOrd="1" destOrd="1" presId="urn:microsoft.com/office/officeart/2005/8/layout/pyramid1"/>
    <dgm:cxn modelId="{BBC9A651-7915-4FE7-9568-E596C81D3A59}" type="presOf" srcId="{ECFD499A-33AA-469C-987A-AF175C56FFB7}" destId="{81C324E1-CDC6-421E-9F21-A0BC74AF5DA9}" srcOrd="1" destOrd="0" presId="urn:microsoft.com/office/officeart/2005/8/layout/pyramid1"/>
    <dgm:cxn modelId="{4B39F553-8246-4B1B-853D-9A58A334BDB1}" type="presOf" srcId="{30D5C2C7-A5EC-4F3E-82C1-A0C4E86F5B83}" destId="{D0C1AE93-F1A0-490F-A26D-657CF38C750E}" srcOrd="0" destOrd="0" presId="urn:microsoft.com/office/officeart/2005/8/layout/pyramid1"/>
    <dgm:cxn modelId="{69206258-A3BE-4C33-8E51-B6C38E8E83FE}" type="presOf" srcId="{8BC5B90B-D47A-4A4A-A97D-9C57DF3CB1BF}" destId="{6B59BEAC-CD10-4E68-BCBB-1DD49300CAEF}" srcOrd="1" destOrd="2" presId="urn:microsoft.com/office/officeart/2005/8/layout/pyramid1"/>
    <dgm:cxn modelId="{407CE778-C9E6-4B17-9A30-F0795FE6D518}" type="presOf" srcId="{A8F49797-91B3-40BC-997A-AEDFE21E85A3}" destId="{6639035E-4E6E-4B4F-BD3A-C56CD6646271}" srcOrd="1" destOrd="0" presId="urn:microsoft.com/office/officeart/2005/8/layout/pyramid1"/>
    <dgm:cxn modelId="{AD0B0759-F4ED-492E-90D4-FB4F08115224}" type="presOf" srcId="{ECFD499A-33AA-469C-987A-AF175C56FFB7}" destId="{94A1054E-3C84-4BDF-9CB1-B2EAAA312959}" srcOrd="0" destOrd="0" presId="urn:microsoft.com/office/officeart/2005/8/layout/pyramid1"/>
    <dgm:cxn modelId="{81EA157C-8126-4F75-B21A-1ACBC6450438}" type="presOf" srcId="{A8F49797-91B3-40BC-997A-AEDFE21E85A3}" destId="{78719B96-1E24-4C42-9770-3813C972ACF9}" srcOrd="0" destOrd="0" presId="urn:microsoft.com/office/officeart/2005/8/layout/pyramid1"/>
    <dgm:cxn modelId="{256D017F-58EE-44BE-A196-530BC7D53E27}" srcId="{ECFD499A-33AA-469C-987A-AF175C56FFB7}" destId="{0A0D253E-9E75-4B62-9619-9D2E72AAF798}" srcOrd="0" destOrd="0" parTransId="{A8FFB044-1613-403A-8245-596B31F7ABA4}" sibTransId="{21859B4A-23A4-40B2-B417-D716B5817487}"/>
    <dgm:cxn modelId="{91166D8B-486A-4B93-AC7C-7D2544A5FBF6}" srcId="{B5659B13-4F26-4FFE-8C42-CA1B42328188}" destId="{ECFD499A-33AA-469C-987A-AF175C56FFB7}" srcOrd="3" destOrd="0" parTransId="{BF3A637E-8CC2-47DB-AA1C-BCA082805D1D}" sibTransId="{285E6CB5-7616-461C-8D3E-1323A5312B3B}"/>
    <dgm:cxn modelId="{4B427D91-748C-4DE5-B377-7B4B796D9A3E}" type="presOf" srcId="{30D5C2C7-A5EC-4F3E-82C1-A0C4E86F5B83}" destId="{6B59BEAC-CD10-4E68-BCBB-1DD49300CAEF}" srcOrd="1" destOrd="0" presId="urn:microsoft.com/office/officeart/2005/8/layout/pyramid1"/>
    <dgm:cxn modelId="{6CA6D99C-3CE9-4968-B32B-A3B80441FBD2}" srcId="{B5659B13-4F26-4FFE-8C42-CA1B42328188}" destId="{A8F49797-91B3-40BC-997A-AEDFE21E85A3}" srcOrd="1" destOrd="0" parTransId="{A6DABC9E-5382-43C8-8740-B699B8448B5C}" sibTransId="{3A5CD8E1-99F9-459D-BD26-469CAB38F3AA}"/>
    <dgm:cxn modelId="{00DA5B9D-E6A7-4377-AD4C-B6352F51BF11}" srcId="{A8F49797-91B3-40BC-997A-AEDFE21E85A3}" destId="{9A9721BA-C396-4ABA-AECC-83D687B1E5C3}" srcOrd="1" destOrd="0" parTransId="{87BAFC50-FC34-41E4-A255-EA14876A38E5}" sibTransId="{AC716651-5CBC-42A4-869F-B08E73E6B23A}"/>
    <dgm:cxn modelId="{596B04A0-D095-4507-B9D9-3E692392A112}" type="presOf" srcId="{282F731E-95AF-433D-A37C-6536AE4CD2CC}" destId="{8BA85567-F37A-481F-804D-AC548E1CE391}" srcOrd="1" destOrd="0" presId="urn:microsoft.com/office/officeart/2005/8/layout/pyramid1"/>
    <dgm:cxn modelId="{DAD00BA2-7611-444E-A494-9A577595DE8D}" srcId="{B5659B13-4F26-4FFE-8C42-CA1B42328188}" destId="{B97AE965-F41A-46CC-B7B8-6A9C00820123}" srcOrd="0" destOrd="0" parTransId="{680E55AE-7769-4A93-BAE4-F24BFFE88AE3}" sibTransId="{F9CBF1E1-C195-4EFA-AA84-01C8BD51CB28}"/>
    <dgm:cxn modelId="{5EDEBAA3-3881-48E1-91F0-E0E805589002}" type="presOf" srcId="{6857BBAD-5F70-4CF2-9B80-0D7EFD18807D}" destId="{978A6B45-EF3B-47CE-939C-38F16096D517}" srcOrd="0" destOrd="0" presId="urn:microsoft.com/office/officeart/2005/8/layout/pyramid1"/>
    <dgm:cxn modelId="{7D1885AB-6DA2-432A-99F5-229C26F31202}" type="presOf" srcId="{2352B581-9CF6-4035-B01A-6A59B2F197DF}" destId="{4425ACC5-DF3B-466B-B3B9-A13728A00DEF}" srcOrd="1" destOrd="0" presId="urn:microsoft.com/office/officeart/2005/8/layout/pyramid1"/>
    <dgm:cxn modelId="{16EEA3B0-4BA8-436B-94CF-8A379D0508B1}" srcId="{2352B581-9CF6-4035-B01A-6A59B2F197DF}" destId="{8BC5B90B-D47A-4A4A-A97D-9C57DF3CB1BF}" srcOrd="2" destOrd="0" parTransId="{28D1AF35-8368-484A-B2AD-7F9468A86640}" sibTransId="{962BE45A-9CA4-43B9-85AC-90E8BD1DC1CB}"/>
    <dgm:cxn modelId="{D4C63FB8-5EB4-4C10-B22A-3586699ECDAF}" type="presOf" srcId="{B97AE965-F41A-46CC-B7B8-6A9C00820123}" destId="{7A18F000-9488-4ABD-B591-A4DBA18F8996}" srcOrd="1" destOrd="0" presId="urn:microsoft.com/office/officeart/2005/8/layout/pyramid1"/>
    <dgm:cxn modelId="{CAD10ABD-4528-4F9D-B740-63C0E53EFCD6}" type="presOf" srcId="{06844CB6-3235-4CFE-9DEF-9C95F8BF093A}" destId="{978A6B45-EF3B-47CE-939C-38F16096D517}" srcOrd="0" destOrd="2" presId="urn:microsoft.com/office/officeart/2005/8/layout/pyramid1"/>
    <dgm:cxn modelId="{4B6B03C1-1132-495B-995B-23FAB8819CC3}" srcId="{A8F49797-91B3-40BC-997A-AEDFE21E85A3}" destId="{06844CB6-3235-4CFE-9DEF-9C95F8BF093A}" srcOrd="2" destOrd="0" parTransId="{5DF2E469-C1E7-411D-B5B6-F7F422BE94D3}" sibTransId="{D4A0DDF1-AC58-4959-AD36-E6A76B391500}"/>
    <dgm:cxn modelId="{C5F71EC8-AE14-48D9-92EC-6E3303C10A70}" srcId="{A8F49797-91B3-40BC-997A-AEDFE21E85A3}" destId="{6857BBAD-5F70-4CF2-9B80-0D7EFD18807D}" srcOrd="0" destOrd="0" parTransId="{8530E8AE-0656-4A9A-AC3B-663A2D72B2E6}" sibTransId="{02BC7441-DCB3-439F-AC74-2AE68FD08823}"/>
    <dgm:cxn modelId="{1C8D62DD-A219-44C9-A2F6-C497EB1A892C}" type="presOf" srcId="{06844CB6-3235-4CFE-9DEF-9C95F8BF093A}" destId="{A877BE7D-ED67-49B3-9CBA-AFC45C47ECEE}" srcOrd="1" destOrd="2" presId="urn:microsoft.com/office/officeart/2005/8/layout/pyramid1"/>
    <dgm:cxn modelId="{A3959AE2-837A-4424-8673-9491E548E550}" srcId="{A8F49797-91B3-40BC-997A-AEDFE21E85A3}" destId="{BCFABDE1-71B3-4594-9E7F-592E7AFAA87F}" srcOrd="3" destOrd="0" parTransId="{19CFF7B9-8F61-4A8B-A0B7-9925B82B9FCF}" sibTransId="{48316E22-9626-46AE-B1DA-243BD324C708}"/>
    <dgm:cxn modelId="{F395AAE7-96A2-40D9-BD12-079F3E8C3D30}" type="presOf" srcId="{9A9721BA-C396-4ABA-AECC-83D687B1E5C3}" destId="{978A6B45-EF3B-47CE-939C-38F16096D517}" srcOrd="0" destOrd="1" presId="urn:microsoft.com/office/officeart/2005/8/layout/pyramid1"/>
    <dgm:cxn modelId="{518654EE-34F5-4E77-9CD4-BEC4C0BF65E2}" type="presOf" srcId="{BCFABDE1-71B3-4594-9E7F-592E7AFAA87F}" destId="{A877BE7D-ED67-49B3-9CBA-AFC45C47ECEE}" srcOrd="1" destOrd="3" presId="urn:microsoft.com/office/officeart/2005/8/layout/pyramid1"/>
    <dgm:cxn modelId="{3349D4EE-2B46-4811-ACC8-F13D74875F7B}" type="presOf" srcId="{BCFABDE1-71B3-4594-9E7F-592E7AFAA87F}" destId="{978A6B45-EF3B-47CE-939C-38F16096D517}" srcOrd="0" destOrd="3" presId="urn:microsoft.com/office/officeart/2005/8/layout/pyramid1"/>
    <dgm:cxn modelId="{A4C206FE-4074-4AB6-A1C3-5AFFC49154A4}" type="presOf" srcId="{282F731E-95AF-433D-A37C-6536AE4CD2CC}" destId="{ED6993F6-5ECA-4BA4-B9D8-9A3E8BD543EB}" srcOrd="0" destOrd="0" presId="urn:microsoft.com/office/officeart/2005/8/layout/pyramid1"/>
    <dgm:cxn modelId="{7198DCFF-BB98-426B-A752-D6E7BCBFC610}" type="presOf" srcId="{B5659B13-4F26-4FFE-8C42-CA1B42328188}" destId="{14CB1579-30D3-4C14-B67D-2903E5720A7B}" srcOrd="0" destOrd="0" presId="urn:microsoft.com/office/officeart/2005/8/layout/pyramid1"/>
    <dgm:cxn modelId="{4D5B7961-9F02-4DDB-9D4A-FC96D30DA73D}" type="presParOf" srcId="{14CB1579-30D3-4C14-B67D-2903E5720A7B}" destId="{A9D89A9E-9801-4FEF-B6A8-2B1C727333FD}" srcOrd="0" destOrd="0" presId="urn:microsoft.com/office/officeart/2005/8/layout/pyramid1"/>
    <dgm:cxn modelId="{F0B9E2E7-FA0A-4C2F-BCC5-5E7072BB1BCD}" type="presParOf" srcId="{A9D89A9E-9801-4FEF-B6A8-2B1C727333FD}" destId="{ED6993F6-5ECA-4BA4-B9D8-9A3E8BD543EB}" srcOrd="0" destOrd="0" presId="urn:microsoft.com/office/officeart/2005/8/layout/pyramid1"/>
    <dgm:cxn modelId="{FB1C0A6F-4758-498F-B898-030458E9325B}" type="presParOf" srcId="{A9D89A9E-9801-4FEF-B6A8-2B1C727333FD}" destId="{8BA85567-F37A-481F-804D-AC548E1CE391}" srcOrd="1" destOrd="0" presId="urn:microsoft.com/office/officeart/2005/8/layout/pyramid1"/>
    <dgm:cxn modelId="{5D307554-9279-4A1A-95B4-91F3D9DC4C3F}" type="presParOf" srcId="{A9D89A9E-9801-4FEF-B6A8-2B1C727333FD}" destId="{889CA2C6-4FAE-438B-98B0-C6804D9D64D6}" srcOrd="2" destOrd="0" presId="urn:microsoft.com/office/officeart/2005/8/layout/pyramid1"/>
    <dgm:cxn modelId="{BDD1BCCE-AE7A-4E10-9183-355731C8780E}" type="presParOf" srcId="{A9D89A9E-9801-4FEF-B6A8-2B1C727333FD}" destId="{7A18F000-9488-4ABD-B591-A4DBA18F8996}" srcOrd="3" destOrd="0" presId="urn:microsoft.com/office/officeart/2005/8/layout/pyramid1"/>
    <dgm:cxn modelId="{0C3055FF-7C61-4B38-889B-5979BED4CB22}" type="presParOf" srcId="{14CB1579-30D3-4C14-B67D-2903E5720A7B}" destId="{9CF1196C-D340-49A2-83DA-8575E0F8EDDA}" srcOrd="1" destOrd="0" presId="urn:microsoft.com/office/officeart/2005/8/layout/pyramid1"/>
    <dgm:cxn modelId="{F55E0F6F-1E9B-440B-8862-9E0224801354}" type="presParOf" srcId="{9CF1196C-D340-49A2-83DA-8575E0F8EDDA}" destId="{978A6B45-EF3B-47CE-939C-38F16096D517}" srcOrd="0" destOrd="0" presId="urn:microsoft.com/office/officeart/2005/8/layout/pyramid1"/>
    <dgm:cxn modelId="{36166F20-9BC6-4F4D-ACAC-74BF56AE00F7}" type="presParOf" srcId="{9CF1196C-D340-49A2-83DA-8575E0F8EDDA}" destId="{A877BE7D-ED67-49B3-9CBA-AFC45C47ECEE}" srcOrd="1" destOrd="0" presId="urn:microsoft.com/office/officeart/2005/8/layout/pyramid1"/>
    <dgm:cxn modelId="{DB315681-DB35-4E5D-A8A2-3FE741ADB38F}" type="presParOf" srcId="{9CF1196C-D340-49A2-83DA-8575E0F8EDDA}" destId="{78719B96-1E24-4C42-9770-3813C972ACF9}" srcOrd="2" destOrd="0" presId="urn:microsoft.com/office/officeart/2005/8/layout/pyramid1"/>
    <dgm:cxn modelId="{BA8D1482-B86A-42D1-B210-02E5AE470C11}" type="presParOf" srcId="{9CF1196C-D340-49A2-83DA-8575E0F8EDDA}" destId="{6639035E-4E6E-4B4F-BD3A-C56CD6646271}" srcOrd="3" destOrd="0" presId="urn:microsoft.com/office/officeart/2005/8/layout/pyramid1"/>
    <dgm:cxn modelId="{251626BA-44B5-4DC7-88A4-8AC15A6B15B5}" type="presParOf" srcId="{14CB1579-30D3-4C14-B67D-2903E5720A7B}" destId="{4DD4F168-FAF2-4779-8BFA-687FBE3B0B45}" srcOrd="2" destOrd="0" presId="urn:microsoft.com/office/officeart/2005/8/layout/pyramid1"/>
    <dgm:cxn modelId="{8AA10793-861E-4B4C-92BD-A69838C9CF21}" type="presParOf" srcId="{4DD4F168-FAF2-4779-8BFA-687FBE3B0B45}" destId="{D0C1AE93-F1A0-490F-A26D-657CF38C750E}" srcOrd="0" destOrd="0" presId="urn:microsoft.com/office/officeart/2005/8/layout/pyramid1"/>
    <dgm:cxn modelId="{AE6D452A-8E38-4CB6-AADF-E9F04AF49775}" type="presParOf" srcId="{4DD4F168-FAF2-4779-8BFA-687FBE3B0B45}" destId="{6B59BEAC-CD10-4E68-BCBB-1DD49300CAEF}" srcOrd="1" destOrd="0" presId="urn:microsoft.com/office/officeart/2005/8/layout/pyramid1"/>
    <dgm:cxn modelId="{FABE9CFB-8DA9-45A3-8E69-C7B49EF0B010}" type="presParOf" srcId="{4DD4F168-FAF2-4779-8BFA-687FBE3B0B45}" destId="{352709D5-1B23-4DD5-9065-4CB6810AA188}" srcOrd="2" destOrd="0" presId="urn:microsoft.com/office/officeart/2005/8/layout/pyramid1"/>
    <dgm:cxn modelId="{E9C5487E-FC79-4925-94C9-98E5D1AC78EE}" type="presParOf" srcId="{4DD4F168-FAF2-4779-8BFA-687FBE3B0B45}" destId="{4425ACC5-DF3B-466B-B3B9-A13728A00DEF}" srcOrd="3" destOrd="0" presId="urn:microsoft.com/office/officeart/2005/8/layout/pyramid1"/>
    <dgm:cxn modelId="{45E8819D-6770-4427-989F-2FE35D014B79}" type="presParOf" srcId="{14CB1579-30D3-4C14-B67D-2903E5720A7B}" destId="{67FA8703-8E17-4573-882A-EAE3F9DDB2AA}" srcOrd="3" destOrd="0" presId="urn:microsoft.com/office/officeart/2005/8/layout/pyramid1"/>
    <dgm:cxn modelId="{7255A9EC-462E-4155-BBC9-848048D8C952}" type="presParOf" srcId="{67FA8703-8E17-4573-882A-EAE3F9DDB2AA}" destId="{948CA30A-B7C3-4830-9D0E-D6FBA3C6E74C}" srcOrd="0" destOrd="0" presId="urn:microsoft.com/office/officeart/2005/8/layout/pyramid1"/>
    <dgm:cxn modelId="{6EFA6922-EA7E-47BB-8DC4-03FCFA9FD8F7}" type="presParOf" srcId="{67FA8703-8E17-4573-882A-EAE3F9DDB2AA}" destId="{2A5BED86-B336-42D4-8BD6-936D735DF7E7}" srcOrd="1" destOrd="0" presId="urn:microsoft.com/office/officeart/2005/8/layout/pyramid1"/>
    <dgm:cxn modelId="{6A76FBD2-AD25-49C8-8B0D-C1D8744F0D47}" type="presParOf" srcId="{67FA8703-8E17-4573-882A-EAE3F9DDB2AA}" destId="{94A1054E-3C84-4BDF-9CB1-B2EAAA312959}" srcOrd="2" destOrd="0" presId="urn:microsoft.com/office/officeart/2005/8/layout/pyramid1"/>
    <dgm:cxn modelId="{0BF78C24-7E44-4934-B67A-E6257F7FA962}" type="presParOf" srcId="{67FA8703-8E17-4573-882A-EAE3F9DDB2AA}" destId="{81C324E1-CDC6-421E-9F21-A0BC74AF5DA9}" srcOrd="3"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993F6-5ECA-4BA4-B9D8-9A3E8BD543EB}">
      <dsp:nvSpPr>
        <dsp:cNvPr id="0" name=""/>
        <dsp:cNvSpPr/>
      </dsp:nvSpPr>
      <dsp:spPr>
        <a:xfrm rot="10800000">
          <a:off x="4145280" y="0"/>
          <a:ext cx="8046720" cy="969069"/>
        </a:xfrm>
        <a:prstGeom prst="nonIsoscelesTrapezoid">
          <a:avLst>
            <a:gd name="adj1" fmla="val 0"/>
            <a:gd name="adj2" fmla="val 8445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Not Applicable outdoors; controllable indoors</a:t>
          </a:r>
        </a:p>
      </dsp:txBody>
      <dsp:txXfrm rot="10800000">
        <a:off x="4963661" y="0"/>
        <a:ext cx="7228338" cy="969069"/>
      </dsp:txXfrm>
    </dsp:sp>
    <dsp:sp modelId="{889CA2C6-4FAE-438B-98B0-C6804D9D64D6}">
      <dsp:nvSpPr>
        <dsp:cNvPr id="0" name=""/>
        <dsp:cNvSpPr/>
      </dsp:nvSpPr>
      <dsp:spPr>
        <a:xfrm>
          <a:off x="3326898" y="0"/>
          <a:ext cx="1636762" cy="969069"/>
        </a:xfrm>
        <a:prstGeom prst="trapezoid">
          <a:avLst>
            <a:gd name="adj" fmla="val 84450"/>
          </a:avLst>
        </a:prstGeom>
        <a:solidFill>
          <a:srgbClr val="92D05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Poppins" panose="00000500000000000000" pitchFamily="2" charset="0"/>
              <a:cs typeface="Poppins" panose="00000500000000000000" pitchFamily="2" charset="0"/>
            </a:rPr>
            <a:t>Eliminate Cold</a:t>
          </a:r>
        </a:p>
      </dsp:txBody>
      <dsp:txXfrm>
        <a:off x="3326898" y="0"/>
        <a:ext cx="1636762" cy="969069"/>
      </dsp:txXfrm>
    </dsp:sp>
    <dsp:sp modelId="{978A6B45-EF3B-47CE-939C-38F16096D517}">
      <dsp:nvSpPr>
        <dsp:cNvPr id="0" name=""/>
        <dsp:cNvSpPr/>
      </dsp:nvSpPr>
      <dsp:spPr>
        <a:xfrm rot="10800000">
          <a:off x="4963661" y="969069"/>
          <a:ext cx="7228338" cy="1414232"/>
        </a:xfrm>
        <a:prstGeom prst="nonIsoscelesTrapezoid">
          <a:avLst>
            <a:gd name="adj1" fmla="val 0"/>
            <a:gd name="adj2" fmla="val 84450"/>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Provide heating!</a:t>
          </a:r>
        </a:p>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Use wind deflectors and barriers</a:t>
          </a:r>
        </a:p>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Insulate metal handles and bars</a:t>
          </a:r>
        </a:p>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Functioning exit apparatus on inside doors</a:t>
          </a:r>
          <a:endParaRPr lang="en-US" sz="1800" b="1" kern="1200" dirty="0">
            <a:latin typeface="Poppins" panose="00000500000000000000" pitchFamily="2" charset="0"/>
            <a:cs typeface="Poppins" panose="00000500000000000000" pitchFamily="2" charset="0"/>
          </a:endParaRPr>
        </a:p>
      </dsp:txBody>
      <dsp:txXfrm rot="10800000">
        <a:off x="6157983" y="969069"/>
        <a:ext cx="6034016" cy="1414232"/>
      </dsp:txXfrm>
    </dsp:sp>
    <dsp:sp modelId="{78719B96-1E24-4C42-9770-3813C972ACF9}">
      <dsp:nvSpPr>
        <dsp:cNvPr id="0" name=""/>
        <dsp:cNvSpPr/>
      </dsp:nvSpPr>
      <dsp:spPr>
        <a:xfrm>
          <a:off x="2132576" y="969069"/>
          <a:ext cx="4025407" cy="1414232"/>
        </a:xfrm>
        <a:prstGeom prst="trapezoid">
          <a:avLst>
            <a:gd name="adj" fmla="val 84450"/>
          </a:avLst>
        </a:prstGeom>
        <a:solidFill>
          <a:srgbClr val="FFFF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rtl="0">
            <a:lnSpc>
              <a:spcPct val="90000"/>
            </a:lnSpc>
            <a:spcBef>
              <a:spcPct val="0"/>
            </a:spcBef>
            <a:spcAft>
              <a:spcPct val="35000"/>
            </a:spcAft>
            <a:buNone/>
          </a:pPr>
          <a:r>
            <a:rPr lang="en-US" sz="3200" b="1" kern="1200" dirty="0">
              <a:latin typeface="Poppins" panose="00000500000000000000" pitchFamily="2" charset="0"/>
              <a:cs typeface="Poppins" panose="00000500000000000000" pitchFamily="2" charset="0"/>
            </a:rPr>
            <a:t>Engineering Controls </a:t>
          </a:r>
        </a:p>
      </dsp:txBody>
      <dsp:txXfrm>
        <a:off x="2837022" y="969069"/>
        <a:ext cx="2616515" cy="1414232"/>
      </dsp:txXfrm>
    </dsp:sp>
    <dsp:sp modelId="{D0C1AE93-F1A0-490F-A26D-657CF38C750E}">
      <dsp:nvSpPr>
        <dsp:cNvPr id="0" name=""/>
        <dsp:cNvSpPr/>
      </dsp:nvSpPr>
      <dsp:spPr>
        <a:xfrm rot="10800000">
          <a:off x="6157983" y="2383302"/>
          <a:ext cx="6034016" cy="1185783"/>
        </a:xfrm>
        <a:prstGeom prst="nonIsoscelesTrapezoid">
          <a:avLst>
            <a:gd name="adj1" fmla="val 0"/>
            <a:gd name="adj2" fmla="val 84450"/>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Training</a:t>
          </a:r>
        </a:p>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Adequate breaks</a:t>
          </a:r>
        </a:p>
        <a:p>
          <a:pPr marL="171450" lvl="1" indent="-171450" algn="l" defTabSz="711200" rtl="0">
            <a:lnSpc>
              <a:spcPct val="90000"/>
            </a:lnSpc>
            <a:spcBef>
              <a:spcPct val="0"/>
            </a:spcBef>
            <a:spcAft>
              <a:spcPct val="15000"/>
            </a:spcAft>
            <a:buChar char="•"/>
          </a:pPr>
          <a:r>
            <a:rPr lang="en-US" sz="1600" b="1" kern="1200" dirty="0">
              <a:latin typeface="Poppins" panose="00000500000000000000" pitchFamily="2" charset="0"/>
              <a:cs typeface="Poppins" panose="00000500000000000000" pitchFamily="2" charset="0"/>
            </a:rPr>
            <a:t>Buddy Systems</a:t>
          </a:r>
        </a:p>
      </dsp:txBody>
      <dsp:txXfrm rot="10800000">
        <a:off x="7159380" y="2383302"/>
        <a:ext cx="5032619" cy="1185783"/>
      </dsp:txXfrm>
    </dsp:sp>
    <dsp:sp modelId="{352709D5-1B23-4DD5-9065-4CB6810AA188}">
      <dsp:nvSpPr>
        <dsp:cNvPr id="0" name=""/>
        <dsp:cNvSpPr/>
      </dsp:nvSpPr>
      <dsp:spPr>
        <a:xfrm>
          <a:off x="1131179" y="2383302"/>
          <a:ext cx="6028200" cy="1185783"/>
        </a:xfrm>
        <a:prstGeom prst="trapezoid">
          <a:avLst>
            <a:gd name="adj" fmla="val 84450"/>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rtl="0">
            <a:lnSpc>
              <a:spcPct val="90000"/>
            </a:lnSpc>
            <a:spcBef>
              <a:spcPct val="0"/>
            </a:spcBef>
            <a:spcAft>
              <a:spcPct val="35000"/>
            </a:spcAft>
            <a:buNone/>
          </a:pPr>
          <a:r>
            <a:rPr lang="en-US" sz="3200" b="1" kern="1200" dirty="0">
              <a:latin typeface="Poppins" panose="00000500000000000000" pitchFamily="2" charset="0"/>
              <a:cs typeface="Poppins" panose="00000500000000000000" pitchFamily="2" charset="0"/>
            </a:rPr>
            <a:t>Administrative Controls</a:t>
          </a:r>
        </a:p>
      </dsp:txBody>
      <dsp:txXfrm>
        <a:off x="2186114" y="2383302"/>
        <a:ext cx="3918330" cy="1185783"/>
      </dsp:txXfrm>
    </dsp:sp>
    <dsp:sp modelId="{948CA30A-B7C3-4830-9D0E-D6FBA3C6E74C}">
      <dsp:nvSpPr>
        <dsp:cNvPr id="0" name=""/>
        <dsp:cNvSpPr/>
      </dsp:nvSpPr>
      <dsp:spPr>
        <a:xfrm rot="10800000">
          <a:off x="7159380" y="3569086"/>
          <a:ext cx="5032619" cy="1339463"/>
        </a:xfrm>
        <a:prstGeom prst="nonIsoscelesTrapezoid">
          <a:avLst>
            <a:gd name="adj1" fmla="val 0"/>
            <a:gd name="adj2" fmla="val 84450"/>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rtl="0">
            <a:lnSpc>
              <a:spcPct val="90000"/>
            </a:lnSpc>
            <a:spcBef>
              <a:spcPct val="0"/>
            </a:spcBef>
            <a:spcAft>
              <a:spcPct val="15000"/>
            </a:spcAft>
            <a:buChar char="•"/>
          </a:pPr>
          <a:r>
            <a:rPr lang="en-US" sz="1800" b="1" kern="1200" dirty="0">
              <a:latin typeface="Poppins" panose="00000500000000000000" pitchFamily="2" charset="0"/>
              <a:cs typeface="Poppins" panose="00000500000000000000" pitchFamily="2" charset="0"/>
            </a:rPr>
            <a:t>PPE Design and Suitability</a:t>
          </a:r>
        </a:p>
      </dsp:txBody>
      <dsp:txXfrm rot="10800000">
        <a:off x="8290560" y="3569086"/>
        <a:ext cx="3901440" cy="1339463"/>
      </dsp:txXfrm>
    </dsp:sp>
    <dsp:sp modelId="{94A1054E-3C84-4BDF-9CB1-B2EAAA312959}">
      <dsp:nvSpPr>
        <dsp:cNvPr id="0" name=""/>
        <dsp:cNvSpPr/>
      </dsp:nvSpPr>
      <dsp:spPr>
        <a:xfrm>
          <a:off x="0" y="3569086"/>
          <a:ext cx="8290560" cy="1339463"/>
        </a:xfrm>
        <a:prstGeom prst="trapezoid">
          <a:avLst>
            <a:gd name="adj" fmla="val 8445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rtl="0">
            <a:lnSpc>
              <a:spcPct val="90000"/>
            </a:lnSpc>
            <a:spcBef>
              <a:spcPct val="0"/>
            </a:spcBef>
            <a:spcAft>
              <a:spcPct val="35000"/>
            </a:spcAft>
            <a:buNone/>
          </a:pPr>
          <a:r>
            <a:rPr lang="en-US" sz="4400" b="1" kern="1200" dirty="0">
              <a:latin typeface="Poppins" panose="00000500000000000000" pitchFamily="2" charset="0"/>
              <a:cs typeface="Poppins" panose="00000500000000000000" pitchFamily="2" charset="0"/>
            </a:rPr>
            <a:t>PPE</a:t>
          </a:r>
        </a:p>
      </dsp:txBody>
      <dsp:txXfrm>
        <a:off x="1450847" y="3569086"/>
        <a:ext cx="5388864" cy="133946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E81F57-4696-4260-A3E9-6D1BFDA8BD48}"/>
              </a:ext>
            </a:extLst>
          </p:cNvPr>
          <p:cNvSpPr>
            <a:spLocks noGrp="1"/>
          </p:cNvSpPr>
          <p:nvPr>
            <p:ph type="hdr" sz="quarter"/>
          </p:nvPr>
        </p:nvSpPr>
        <p:spPr>
          <a:xfrm>
            <a:off x="0" y="1"/>
            <a:ext cx="2951905" cy="499192"/>
          </a:xfrm>
          <a:prstGeom prst="rect">
            <a:avLst/>
          </a:prstGeom>
        </p:spPr>
        <p:txBody>
          <a:bodyPr vert="horz" wrap="square" lIns="91586" tIns="45793" rIns="91586" bIns="45793" numCol="1" anchor="t" anchorCtr="0" compatLnSpc="1">
            <a:prstTxWarp prst="textNoShape">
              <a:avLst/>
            </a:prstTxWarp>
          </a:bodyPr>
          <a:lstStyle>
            <a:lvl1pPr eaLnBrk="1" hangingPunct="1">
              <a:defRPr sz="1200"/>
            </a:lvl1pPr>
          </a:lstStyle>
          <a:p>
            <a:pPr>
              <a:defRPr/>
            </a:pPr>
            <a:endParaRPr lang="en-US"/>
          </a:p>
        </p:txBody>
      </p:sp>
      <p:sp>
        <p:nvSpPr>
          <p:cNvPr id="3" name="Date Placeholder 2">
            <a:extLst>
              <a:ext uri="{FF2B5EF4-FFF2-40B4-BE49-F238E27FC236}">
                <a16:creationId xmlns:a16="http://schemas.microsoft.com/office/drawing/2014/main" id="{8B506B2D-D8F6-4B15-A6DB-1CC94E8BF21D}"/>
              </a:ext>
            </a:extLst>
          </p:cNvPr>
          <p:cNvSpPr>
            <a:spLocks noGrp="1"/>
          </p:cNvSpPr>
          <p:nvPr>
            <p:ph type="dt" sz="quarter" idx="1"/>
          </p:nvPr>
        </p:nvSpPr>
        <p:spPr>
          <a:xfrm>
            <a:off x="3856880" y="1"/>
            <a:ext cx="2951905" cy="499192"/>
          </a:xfrm>
          <a:prstGeom prst="rect">
            <a:avLst/>
          </a:prstGeom>
        </p:spPr>
        <p:txBody>
          <a:bodyPr vert="horz" wrap="square" lIns="91586" tIns="45793" rIns="91586" bIns="45793" numCol="1" anchor="t" anchorCtr="0" compatLnSpc="1">
            <a:prstTxWarp prst="textNoShape">
              <a:avLst/>
            </a:prstTxWarp>
          </a:bodyPr>
          <a:lstStyle>
            <a:lvl1pPr algn="r" eaLnBrk="1" hangingPunct="1">
              <a:defRPr sz="1200"/>
            </a:lvl1pPr>
          </a:lstStyle>
          <a:p>
            <a:pPr>
              <a:defRPr/>
            </a:pPr>
            <a:fld id="{C610EFC2-AA10-4532-B9A7-073471AD20C0}" type="datetimeFigureOut">
              <a:rPr lang="en-US"/>
              <a:pPr>
                <a:defRPr/>
              </a:pPr>
              <a:t>12/16/2022</a:t>
            </a:fld>
            <a:endParaRPr lang="en-US"/>
          </a:p>
        </p:txBody>
      </p:sp>
      <p:sp>
        <p:nvSpPr>
          <p:cNvPr id="4" name="Footer Placeholder 3">
            <a:extLst>
              <a:ext uri="{FF2B5EF4-FFF2-40B4-BE49-F238E27FC236}">
                <a16:creationId xmlns:a16="http://schemas.microsoft.com/office/drawing/2014/main" id="{3964972F-BB09-4DFE-98B6-7E2AD71CD796}"/>
              </a:ext>
            </a:extLst>
          </p:cNvPr>
          <p:cNvSpPr>
            <a:spLocks noGrp="1"/>
          </p:cNvSpPr>
          <p:nvPr>
            <p:ph type="ftr" sz="quarter" idx="2"/>
          </p:nvPr>
        </p:nvSpPr>
        <p:spPr>
          <a:xfrm>
            <a:off x="0" y="9443321"/>
            <a:ext cx="2951905" cy="499192"/>
          </a:xfrm>
          <a:prstGeom prst="rect">
            <a:avLst/>
          </a:prstGeom>
        </p:spPr>
        <p:txBody>
          <a:bodyPr vert="horz" wrap="square" lIns="91586" tIns="45793" rIns="91586" bIns="45793" numCol="1" anchor="b" anchorCtr="0" compatLnSpc="1">
            <a:prstTxWarp prst="textNoShape">
              <a:avLst/>
            </a:prstTxWarp>
          </a:bodyPr>
          <a:lstStyle>
            <a:lvl1pPr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6C313A2C-C4E9-4613-883E-5B8558B9308B}"/>
              </a:ext>
            </a:extLst>
          </p:cNvPr>
          <p:cNvSpPr>
            <a:spLocks noGrp="1"/>
          </p:cNvSpPr>
          <p:nvPr>
            <p:ph type="sldNum" sz="quarter" idx="3"/>
          </p:nvPr>
        </p:nvSpPr>
        <p:spPr>
          <a:xfrm>
            <a:off x="3856880" y="9443321"/>
            <a:ext cx="2951905" cy="499192"/>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vl1pPr>
          </a:lstStyle>
          <a:p>
            <a:fld id="{8ED27FD5-81C5-4CFC-B548-728A9824F73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1B5551-F01C-4D4D-AC66-7CEF402EC100}"/>
              </a:ext>
            </a:extLst>
          </p:cNvPr>
          <p:cNvSpPr>
            <a:spLocks noGrp="1"/>
          </p:cNvSpPr>
          <p:nvPr>
            <p:ph type="hdr" sz="quarter"/>
          </p:nvPr>
        </p:nvSpPr>
        <p:spPr>
          <a:xfrm>
            <a:off x="0" y="1"/>
            <a:ext cx="2951905" cy="499192"/>
          </a:xfrm>
          <a:prstGeom prst="rect">
            <a:avLst/>
          </a:prstGeom>
        </p:spPr>
        <p:txBody>
          <a:bodyPr vert="horz" wrap="square" lIns="91586" tIns="45793" rIns="91586" bIns="45793" numCol="1" anchor="t" anchorCtr="0" compatLnSpc="1">
            <a:prstTxWarp prst="textNoShape">
              <a:avLst/>
            </a:prstTxWarp>
          </a:bodyPr>
          <a:lstStyle>
            <a:lvl1pPr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D966DC3-E2B5-4F03-9FE0-2EA23752590B}"/>
              </a:ext>
            </a:extLst>
          </p:cNvPr>
          <p:cNvSpPr>
            <a:spLocks noGrp="1"/>
          </p:cNvSpPr>
          <p:nvPr>
            <p:ph type="dt" idx="1"/>
          </p:nvPr>
        </p:nvSpPr>
        <p:spPr>
          <a:xfrm>
            <a:off x="3856880" y="1"/>
            <a:ext cx="2951905" cy="499192"/>
          </a:xfrm>
          <a:prstGeom prst="rect">
            <a:avLst/>
          </a:prstGeom>
        </p:spPr>
        <p:txBody>
          <a:bodyPr vert="horz" wrap="square" lIns="91586" tIns="45793" rIns="91586" bIns="45793" numCol="1" anchor="t" anchorCtr="0" compatLnSpc="1">
            <a:prstTxWarp prst="textNoShape">
              <a:avLst/>
            </a:prstTxWarp>
          </a:bodyPr>
          <a:lstStyle>
            <a:lvl1pPr algn="r" eaLnBrk="1" hangingPunct="1">
              <a:defRPr sz="1200"/>
            </a:lvl1pPr>
          </a:lstStyle>
          <a:p>
            <a:pPr>
              <a:defRPr/>
            </a:pPr>
            <a:fld id="{DE7FC553-5EC2-478F-9E56-C7ADE4F3B173}" type="datetimeFigureOut">
              <a:rPr lang="en-US"/>
              <a:pPr>
                <a:defRPr/>
              </a:pPr>
              <a:t>12/16/2022</a:t>
            </a:fld>
            <a:endParaRPr lang="en-US"/>
          </a:p>
        </p:txBody>
      </p:sp>
      <p:sp>
        <p:nvSpPr>
          <p:cNvPr id="4" name="Slide Image Placeholder 3">
            <a:extLst>
              <a:ext uri="{FF2B5EF4-FFF2-40B4-BE49-F238E27FC236}">
                <a16:creationId xmlns:a16="http://schemas.microsoft.com/office/drawing/2014/main" id="{FC61BFEA-AFA5-48EE-A5EE-3C97609C6715}"/>
              </a:ext>
            </a:extLst>
          </p:cNvPr>
          <p:cNvSpPr>
            <a:spLocks noGrp="1" noRot="1" noChangeAspect="1"/>
          </p:cNvSpPr>
          <p:nvPr>
            <p:ph type="sldImg" idx="2"/>
          </p:nvPr>
        </p:nvSpPr>
        <p:spPr>
          <a:xfrm>
            <a:off x="423863" y="1243013"/>
            <a:ext cx="5962650" cy="3354387"/>
          </a:xfrm>
          <a:prstGeom prst="rect">
            <a:avLst/>
          </a:prstGeom>
          <a:noFill/>
          <a:ln w="12700">
            <a:solidFill>
              <a:prstClr val="black"/>
            </a:solidFill>
          </a:ln>
        </p:spPr>
        <p:txBody>
          <a:bodyPr vert="horz" lIns="91586" tIns="45793" rIns="91586" bIns="45793" rtlCol="0" anchor="ctr"/>
          <a:lstStyle/>
          <a:p>
            <a:pPr lvl="0"/>
            <a:endParaRPr lang="en-US" noProof="0"/>
          </a:p>
        </p:txBody>
      </p:sp>
      <p:sp>
        <p:nvSpPr>
          <p:cNvPr id="5" name="Notes Placeholder 4">
            <a:extLst>
              <a:ext uri="{FF2B5EF4-FFF2-40B4-BE49-F238E27FC236}">
                <a16:creationId xmlns:a16="http://schemas.microsoft.com/office/drawing/2014/main" id="{827E0B8B-928F-4CDD-A984-D6ABDF19E468}"/>
              </a:ext>
            </a:extLst>
          </p:cNvPr>
          <p:cNvSpPr>
            <a:spLocks noGrp="1"/>
          </p:cNvSpPr>
          <p:nvPr>
            <p:ph type="body" sz="quarter" idx="3"/>
          </p:nvPr>
        </p:nvSpPr>
        <p:spPr>
          <a:xfrm>
            <a:off x="680720" y="4785252"/>
            <a:ext cx="5448936" cy="3914050"/>
          </a:xfrm>
          <a:prstGeom prst="rect">
            <a:avLst/>
          </a:prstGeom>
        </p:spPr>
        <p:txBody>
          <a:bodyPr vert="horz" lIns="91586" tIns="45793" rIns="91586" bIns="4579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82E2897-3B5C-4268-934A-33DC8D7D2516}"/>
              </a:ext>
            </a:extLst>
          </p:cNvPr>
          <p:cNvSpPr>
            <a:spLocks noGrp="1"/>
          </p:cNvSpPr>
          <p:nvPr>
            <p:ph type="ftr" sz="quarter" idx="4"/>
          </p:nvPr>
        </p:nvSpPr>
        <p:spPr>
          <a:xfrm>
            <a:off x="0" y="9443321"/>
            <a:ext cx="2951905" cy="499192"/>
          </a:xfrm>
          <a:prstGeom prst="rect">
            <a:avLst/>
          </a:prstGeom>
        </p:spPr>
        <p:txBody>
          <a:bodyPr vert="horz" wrap="square" lIns="91586" tIns="45793" rIns="91586" bIns="45793" numCol="1" anchor="b" anchorCtr="0" compatLnSpc="1">
            <a:prstTxWarp prst="textNoShape">
              <a:avLst/>
            </a:prstTxWarp>
          </a:bodyPr>
          <a:lstStyle>
            <a:lvl1pPr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E7878D7A-F0CB-4B6A-B4E5-F396338E9E30}"/>
              </a:ext>
            </a:extLst>
          </p:cNvPr>
          <p:cNvSpPr>
            <a:spLocks noGrp="1"/>
          </p:cNvSpPr>
          <p:nvPr>
            <p:ph type="sldNum" sz="quarter" idx="5"/>
          </p:nvPr>
        </p:nvSpPr>
        <p:spPr>
          <a:xfrm>
            <a:off x="3856880" y="9443321"/>
            <a:ext cx="2951905" cy="499192"/>
          </a:xfrm>
          <a:prstGeom prst="rect">
            <a:avLst/>
          </a:prstGeom>
        </p:spPr>
        <p:txBody>
          <a:bodyPr vert="horz" wrap="square" lIns="91586" tIns="45793" rIns="91586" bIns="45793" numCol="1" anchor="b" anchorCtr="0" compatLnSpc="1">
            <a:prstTxWarp prst="textNoShape">
              <a:avLst/>
            </a:prstTxWarp>
          </a:bodyPr>
          <a:lstStyle>
            <a:lvl1pPr algn="r" eaLnBrk="1" hangingPunct="1">
              <a:defRPr sz="1200"/>
            </a:lvl1pPr>
          </a:lstStyle>
          <a:p>
            <a:fld id="{C90A12D7-8EA1-4539-99C6-05E2278C37D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12576346-D3F8-4A11-87FC-3B94530035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4FFF51DA-4EA9-4559-AFD6-440B6A1AC9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2292" name="Slide Number Placeholder 3">
            <a:extLst>
              <a:ext uri="{FF2B5EF4-FFF2-40B4-BE49-F238E27FC236}">
                <a16:creationId xmlns:a16="http://schemas.microsoft.com/office/drawing/2014/main" id="{C1875711-12AA-4902-A402-C277A01E80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F6FB1F01-14C8-412C-98D5-216B38DA1177}"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9B0158B5-171A-72EF-BC47-204E118820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54E6389-E09A-8125-ADB3-5788A17410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A9BCC45-1B09-4398-D700-2694B31F3E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99D146-445E-4C6B-8417-B06D0B00008A}" type="slidenum">
              <a:rPr lang="en-US" altLang="en-US">
                <a:solidFill>
                  <a:srgbClr val="000000"/>
                </a:solidFill>
                <a:latin typeface="Calibri" panose="020F0502020204030204" pitchFamily="34" charset="0"/>
              </a:rPr>
              <a:pPr/>
              <a:t>11</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9B0158B5-171A-72EF-BC47-204E118820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54E6389-E09A-8125-ADB3-5788A17410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A9BCC45-1B09-4398-D700-2694B31F3E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99D146-445E-4C6B-8417-B06D0B00008A}" type="slidenum">
              <a:rPr lang="en-US" altLang="en-US">
                <a:solidFill>
                  <a:srgbClr val="000000"/>
                </a:solidFill>
                <a:latin typeface="Calibri" panose="020F0502020204030204" pitchFamily="34" charset="0"/>
              </a:rPr>
              <a:pPr/>
              <a:t>12</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4080445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33C37AB3-617C-0C93-0465-E8CF23D8D0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BC865F87-AC8D-6335-3251-0B417B47B7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In most cases, the victim is unaware of frostbite because the frozen tissues are numb.</a:t>
            </a:r>
          </a:p>
        </p:txBody>
      </p:sp>
      <p:sp>
        <p:nvSpPr>
          <p:cNvPr id="62468" name="Slide Number Placeholder 3">
            <a:extLst>
              <a:ext uri="{FF2B5EF4-FFF2-40B4-BE49-F238E27FC236}">
                <a16:creationId xmlns:a16="http://schemas.microsoft.com/office/drawing/2014/main" id="{B452C030-614F-AC1F-545E-D3A91F7520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2F83DA-B68F-4472-94B8-42ABFFC3E1A8}" type="slidenum">
              <a:rPr lang="en-US" altLang="en-US">
                <a:solidFill>
                  <a:srgbClr val="000000"/>
                </a:solidFill>
                <a:latin typeface="Calibri" panose="020F0502020204030204" pitchFamily="34" charset="0"/>
              </a:rPr>
              <a:pPr/>
              <a:t>13</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D659398-51AF-3DBB-A874-BA51336B6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D160C5F0-FC17-821F-899D-867EAA1BDA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Convective cold is transferred through the air.</a:t>
            </a:r>
          </a:p>
          <a:p>
            <a:pPr eaLnBrk="1" hangingPunct="1">
              <a:spcBef>
                <a:spcPct val="0"/>
              </a:spcBef>
            </a:pPr>
            <a:r>
              <a:rPr lang="en-US" altLang="en-US" dirty="0"/>
              <a:t>Conductive cold is from touching cold surfaces.</a:t>
            </a:r>
          </a:p>
        </p:txBody>
      </p:sp>
      <p:sp>
        <p:nvSpPr>
          <p:cNvPr id="68612" name="Slide Number Placeholder 3">
            <a:extLst>
              <a:ext uri="{FF2B5EF4-FFF2-40B4-BE49-F238E27FC236}">
                <a16:creationId xmlns:a16="http://schemas.microsoft.com/office/drawing/2014/main" id="{7BA2C7A6-0F15-F795-B75D-724384BAF9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39118-EA40-48D1-968D-4DCC0F102ED5}" type="slidenum">
              <a:rPr lang="en-US" altLang="en-US">
                <a:solidFill>
                  <a:srgbClr val="000000"/>
                </a:solidFill>
                <a:latin typeface="Calibri" panose="020F0502020204030204" pitchFamily="34" charset="0"/>
              </a:rPr>
              <a:pPr/>
              <a:t>15</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D659398-51AF-3DBB-A874-BA51336B6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D160C5F0-FC17-821F-899D-867EAA1BDA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Convective cold is transferred through the air.</a:t>
            </a:r>
          </a:p>
          <a:p>
            <a:pPr eaLnBrk="1" hangingPunct="1">
              <a:spcBef>
                <a:spcPct val="0"/>
              </a:spcBef>
            </a:pPr>
            <a:r>
              <a:rPr lang="en-US" altLang="en-US" dirty="0"/>
              <a:t>Conductive cold is from touching cold surfaces.</a:t>
            </a:r>
          </a:p>
        </p:txBody>
      </p:sp>
      <p:sp>
        <p:nvSpPr>
          <p:cNvPr id="68612" name="Slide Number Placeholder 3">
            <a:extLst>
              <a:ext uri="{FF2B5EF4-FFF2-40B4-BE49-F238E27FC236}">
                <a16:creationId xmlns:a16="http://schemas.microsoft.com/office/drawing/2014/main" id="{7BA2C7A6-0F15-F795-B75D-724384BAF9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39118-EA40-48D1-968D-4DCC0F102ED5}" type="slidenum">
              <a:rPr lang="en-US" altLang="en-US">
                <a:solidFill>
                  <a:srgbClr val="000000"/>
                </a:solidFill>
                <a:latin typeface="Calibri" panose="020F0502020204030204" pitchFamily="34" charset="0"/>
              </a:rPr>
              <a:pPr/>
              <a:t>16</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995183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D659398-51AF-3DBB-A874-BA51336B6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D160C5F0-FC17-821F-899D-867EAA1BDA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Convective cold is transferred through the air.</a:t>
            </a:r>
          </a:p>
          <a:p>
            <a:pPr eaLnBrk="1" hangingPunct="1">
              <a:spcBef>
                <a:spcPct val="0"/>
              </a:spcBef>
            </a:pPr>
            <a:r>
              <a:rPr lang="en-US" altLang="en-US" dirty="0"/>
              <a:t>Conductive cold is from touching cold surfaces.</a:t>
            </a:r>
          </a:p>
        </p:txBody>
      </p:sp>
      <p:sp>
        <p:nvSpPr>
          <p:cNvPr id="68612" name="Slide Number Placeholder 3">
            <a:extLst>
              <a:ext uri="{FF2B5EF4-FFF2-40B4-BE49-F238E27FC236}">
                <a16:creationId xmlns:a16="http://schemas.microsoft.com/office/drawing/2014/main" id="{7BA2C7A6-0F15-F795-B75D-724384BAF9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39118-EA40-48D1-968D-4DCC0F102ED5}" type="slidenum">
              <a:rPr lang="en-US" altLang="en-US">
                <a:solidFill>
                  <a:srgbClr val="000000"/>
                </a:solidFill>
                <a:latin typeface="Calibri" panose="020F0502020204030204" pitchFamily="34" charset="0"/>
              </a:rPr>
              <a:pPr/>
              <a:t>17</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416128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F74485E-CAB9-4DAA-AF9A-B83F375E1D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699967C-DCDC-45EF-A079-2C7B6FD4B3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4340" name="Slide Number Placeholder 3">
            <a:extLst>
              <a:ext uri="{FF2B5EF4-FFF2-40B4-BE49-F238E27FC236}">
                <a16:creationId xmlns:a16="http://schemas.microsoft.com/office/drawing/2014/main" id="{2EB08F82-67B3-4BAE-9E9C-6D60DF484A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05255878-ADBA-46D7-8AE0-F8CE9FAA5995}" type="slidenum">
              <a:rPr lang="en-US" altLang="en-US"/>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F74485E-CAB9-4DAA-AF9A-B83F375E1D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699967C-DCDC-45EF-A079-2C7B6FD4B3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4340" name="Slide Number Placeholder 3">
            <a:extLst>
              <a:ext uri="{FF2B5EF4-FFF2-40B4-BE49-F238E27FC236}">
                <a16:creationId xmlns:a16="http://schemas.microsoft.com/office/drawing/2014/main" id="{2EB08F82-67B3-4BAE-9E9C-6D60DF484A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05255878-ADBA-46D7-8AE0-F8CE9FAA5995}" type="slidenum">
              <a:rPr lang="en-US" altLang="en-US"/>
              <a:pPr/>
              <a:t>3</a:t>
            </a:fld>
            <a:endParaRPr lang="en-US" altLang="en-US"/>
          </a:p>
        </p:txBody>
      </p:sp>
    </p:spTree>
    <p:extLst>
      <p:ext uri="{BB962C8B-B14F-4D97-AF65-F5344CB8AC3E}">
        <p14:creationId xmlns:p14="http://schemas.microsoft.com/office/powerpoint/2010/main" val="236354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F74485E-CAB9-4DAA-AF9A-B83F375E1D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699967C-DCDC-45EF-A079-2C7B6FD4B3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4340" name="Slide Number Placeholder 3">
            <a:extLst>
              <a:ext uri="{FF2B5EF4-FFF2-40B4-BE49-F238E27FC236}">
                <a16:creationId xmlns:a16="http://schemas.microsoft.com/office/drawing/2014/main" id="{2EB08F82-67B3-4BAE-9E9C-6D60DF484A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05255878-ADBA-46D7-8AE0-F8CE9FAA5995}" type="slidenum">
              <a:rPr lang="en-US" altLang="en-US"/>
              <a:pPr/>
              <a:t>4</a:t>
            </a:fld>
            <a:endParaRPr lang="en-US" altLang="en-US"/>
          </a:p>
        </p:txBody>
      </p:sp>
    </p:spTree>
    <p:extLst>
      <p:ext uri="{BB962C8B-B14F-4D97-AF65-F5344CB8AC3E}">
        <p14:creationId xmlns:p14="http://schemas.microsoft.com/office/powerpoint/2010/main" val="3203264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007495F3-D627-B81A-7BC3-CB32877720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7969550C-D9A6-A0D1-90BC-8B32C55BE4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9947053A-3329-12E6-C18D-83E7D2DF61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57B122-3879-4FC9-B729-40B78EB9698A}" type="slidenum">
              <a:rPr lang="en-US" altLang="en-US">
                <a:solidFill>
                  <a:srgbClr val="000000"/>
                </a:solidFill>
                <a:latin typeface="Calibri" panose="020F0502020204030204" pitchFamily="34" charset="0"/>
              </a:rPr>
              <a:pPr/>
              <a:t>5</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BB97AD1-A385-4EDF-A1FC-CADB2BA538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7DA83199-5703-4296-92FB-E47CBAB958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Regular provision of up to date information is critical to determine whether to keep working/continue to travel</a:t>
            </a:r>
          </a:p>
        </p:txBody>
      </p:sp>
      <p:sp>
        <p:nvSpPr>
          <p:cNvPr id="18436" name="Slide Number Placeholder 3">
            <a:extLst>
              <a:ext uri="{FF2B5EF4-FFF2-40B4-BE49-F238E27FC236}">
                <a16:creationId xmlns:a16="http://schemas.microsoft.com/office/drawing/2014/main" id="{E4A0E280-C88C-4B9F-80BC-4CFECA85A4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6A2EEF2E-8D60-496A-83A1-50824B46AB97}" type="slidenum">
              <a:rPr lang="en-US" altLang="en-US"/>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BB97AD1-A385-4EDF-A1FC-CADB2BA538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7DA83199-5703-4296-92FB-E47CBAB958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Regular provision of up to date information is critical to determine whether to keep working/continue to travel</a:t>
            </a:r>
          </a:p>
        </p:txBody>
      </p:sp>
      <p:sp>
        <p:nvSpPr>
          <p:cNvPr id="18436" name="Slide Number Placeholder 3">
            <a:extLst>
              <a:ext uri="{FF2B5EF4-FFF2-40B4-BE49-F238E27FC236}">
                <a16:creationId xmlns:a16="http://schemas.microsoft.com/office/drawing/2014/main" id="{E4A0E280-C88C-4B9F-80BC-4CFECA85A4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4139" indent="-286207">
              <a:defRPr>
                <a:solidFill>
                  <a:schemeClr val="tx1"/>
                </a:solidFill>
                <a:latin typeface="Calibri" panose="020F0502020204030204" pitchFamily="34" charset="0"/>
              </a:defRPr>
            </a:lvl2pPr>
            <a:lvl3pPr marL="1144829" indent="-228966">
              <a:defRPr>
                <a:solidFill>
                  <a:schemeClr val="tx1"/>
                </a:solidFill>
                <a:latin typeface="Calibri" panose="020F0502020204030204" pitchFamily="34" charset="0"/>
              </a:defRPr>
            </a:lvl3pPr>
            <a:lvl4pPr marL="1602760" indent="-228966">
              <a:defRPr>
                <a:solidFill>
                  <a:schemeClr val="tx1"/>
                </a:solidFill>
                <a:latin typeface="Calibri" panose="020F0502020204030204" pitchFamily="34" charset="0"/>
              </a:defRPr>
            </a:lvl4pPr>
            <a:lvl5pPr marL="2060692" indent="-228966">
              <a:defRPr>
                <a:solidFill>
                  <a:schemeClr val="tx1"/>
                </a:solidFill>
                <a:latin typeface="Calibri" panose="020F0502020204030204" pitchFamily="34" charset="0"/>
              </a:defRPr>
            </a:lvl5pPr>
            <a:lvl6pPr marL="2518623" indent="-228966" eaLnBrk="0" fontAlgn="base" hangingPunct="0">
              <a:spcBef>
                <a:spcPct val="0"/>
              </a:spcBef>
              <a:spcAft>
                <a:spcPct val="0"/>
              </a:spcAft>
              <a:defRPr>
                <a:solidFill>
                  <a:schemeClr val="tx1"/>
                </a:solidFill>
                <a:latin typeface="Calibri" panose="020F0502020204030204" pitchFamily="34" charset="0"/>
              </a:defRPr>
            </a:lvl6pPr>
            <a:lvl7pPr marL="2976555" indent="-228966" eaLnBrk="0" fontAlgn="base" hangingPunct="0">
              <a:spcBef>
                <a:spcPct val="0"/>
              </a:spcBef>
              <a:spcAft>
                <a:spcPct val="0"/>
              </a:spcAft>
              <a:defRPr>
                <a:solidFill>
                  <a:schemeClr val="tx1"/>
                </a:solidFill>
                <a:latin typeface="Calibri" panose="020F0502020204030204" pitchFamily="34" charset="0"/>
              </a:defRPr>
            </a:lvl7pPr>
            <a:lvl8pPr marL="3434486" indent="-228966" eaLnBrk="0" fontAlgn="base" hangingPunct="0">
              <a:spcBef>
                <a:spcPct val="0"/>
              </a:spcBef>
              <a:spcAft>
                <a:spcPct val="0"/>
              </a:spcAft>
              <a:defRPr>
                <a:solidFill>
                  <a:schemeClr val="tx1"/>
                </a:solidFill>
                <a:latin typeface="Calibri" panose="020F0502020204030204" pitchFamily="34" charset="0"/>
              </a:defRPr>
            </a:lvl8pPr>
            <a:lvl9pPr marL="3892418" indent="-228966" eaLnBrk="0" fontAlgn="base" hangingPunct="0">
              <a:spcBef>
                <a:spcPct val="0"/>
              </a:spcBef>
              <a:spcAft>
                <a:spcPct val="0"/>
              </a:spcAft>
              <a:defRPr>
                <a:solidFill>
                  <a:schemeClr val="tx1"/>
                </a:solidFill>
                <a:latin typeface="Calibri" panose="020F0502020204030204" pitchFamily="34" charset="0"/>
              </a:defRPr>
            </a:lvl9pPr>
          </a:lstStyle>
          <a:p>
            <a:fld id="{6A2EEF2E-8D60-496A-83A1-50824B46AB97}" type="slidenum">
              <a:rPr lang="en-US" altLang="en-US"/>
              <a:pPr/>
              <a:t>8</a:t>
            </a:fld>
            <a:endParaRPr lang="en-US" altLang="en-US"/>
          </a:p>
        </p:txBody>
      </p:sp>
    </p:spTree>
    <p:extLst>
      <p:ext uri="{BB962C8B-B14F-4D97-AF65-F5344CB8AC3E}">
        <p14:creationId xmlns:p14="http://schemas.microsoft.com/office/powerpoint/2010/main" val="4063058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2C0AF76-F542-A444-2EEA-E40B6916F1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AF02AD34-B40B-74CD-CC3E-A9E3FB51EB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Can you identify factors that could be controlled to reduce the effect of working in the cold on this worker?</a:t>
            </a:r>
          </a:p>
          <a:p>
            <a:pPr eaLnBrk="1" hangingPunct="1">
              <a:spcBef>
                <a:spcPct val="0"/>
              </a:spcBef>
            </a:pPr>
            <a:r>
              <a:rPr lang="en-US" altLang="en-US" dirty="0"/>
              <a:t>Ice</a:t>
            </a:r>
          </a:p>
          <a:p>
            <a:pPr eaLnBrk="1" hangingPunct="1">
              <a:spcBef>
                <a:spcPct val="0"/>
              </a:spcBef>
            </a:pPr>
            <a:r>
              <a:rPr lang="en-US" altLang="en-US" dirty="0"/>
              <a:t>Wet pant cuffs</a:t>
            </a:r>
          </a:p>
          <a:p>
            <a:pPr eaLnBrk="1" hangingPunct="1">
              <a:spcBef>
                <a:spcPct val="0"/>
              </a:spcBef>
            </a:pPr>
            <a:r>
              <a:rPr lang="en-US" altLang="en-US" dirty="0"/>
              <a:t>Thin soles</a:t>
            </a:r>
          </a:p>
          <a:p>
            <a:pPr eaLnBrk="1" hangingPunct="1">
              <a:spcBef>
                <a:spcPct val="0"/>
              </a:spcBef>
            </a:pPr>
            <a:r>
              <a:rPr lang="en-US" altLang="en-US" dirty="0"/>
              <a:t>Cold metal standing surface</a:t>
            </a:r>
          </a:p>
        </p:txBody>
      </p:sp>
      <p:sp>
        <p:nvSpPr>
          <p:cNvPr id="58372" name="Slide Number Placeholder 3">
            <a:extLst>
              <a:ext uri="{FF2B5EF4-FFF2-40B4-BE49-F238E27FC236}">
                <a16:creationId xmlns:a16="http://schemas.microsoft.com/office/drawing/2014/main" id="{AF0680DF-8602-2348-6F0B-BF3DD64E7B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CB1C1B-1490-4F09-8923-22C1F63D32BE}" type="slidenum">
              <a:rPr lang="en-US" altLang="en-US">
                <a:solidFill>
                  <a:srgbClr val="000000"/>
                </a:solidFill>
                <a:latin typeface="Calibri" panose="020F0502020204030204" pitchFamily="34" charset="0"/>
              </a:rPr>
              <a:pPr/>
              <a:t>9</a:t>
            </a:fld>
            <a:endParaRPr lang="en-US" altLang="en-US">
              <a:solidFill>
                <a:srgbClr val="000000"/>
              </a:solidFill>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BA05B43-96A4-C5BA-14EA-5948FFB658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EEC894C-CD4D-2C91-BE5C-EBDA3D4A30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2884B804-331E-0E67-3F64-B273F4487A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139" indent="-286207">
              <a:defRPr>
                <a:solidFill>
                  <a:schemeClr val="tx1"/>
                </a:solidFill>
                <a:latin typeface="Arial" panose="020B0604020202020204" pitchFamily="34" charset="0"/>
                <a:cs typeface="Arial" panose="020B0604020202020204" pitchFamily="34" charset="0"/>
              </a:defRPr>
            </a:lvl2pPr>
            <a:lvl3pPr marL="1144829" indent="-228966">
              <a:defRPr>
                <a:solidFill>
                  <a:schemeClr val="tx1"/>
                </a:solidFill>
                <a:latin typeface="Arial" panose="020B0604020202020204" pitchFamily="34" charset="0"/>
                <a:cs typeface="Arial" panose="020B0604020202020204" pitchFamily="34" charset="0"/>
              </a:defRPr>
            </a:lvl3pPr>
            <a:lvl4pPr marL="1602760" indent="-228966">
              <a:defRPr>
                <a:solidFill>
                  <a:schemeClr val="tx1"/>
                </a:solidFill>
                <a:latin typeface="Arial" panose="020B0604020202020204" pitchFamily="34" charset="0"/>
                <a:cs typeface="Arial" panose="020B0604020202020204" pitchFamily="34" charset="0"/>
              </a:defRPr>
            </a:lvl4pPr>
            <a:lvl5pPr marL="2060692" indent="-228966">
              <a:defRPr>
                <a:solidFill>
                  <a:schemeClr val="tx1"/>
                </a:solidFill>
                <a:latin typeface="Arial" panose="020B0604020202020204" pitchFamily="34" charset="0"/>
                <a:cs typeface="Arial" panose="020B0604020202020204" pitchFamily="34" charset="0"/>
              </a:defRPr>
            </a:lvl5pPr>
            <a:lvl6pPr marL="2518623"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555"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486"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418" indent="-22896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2A93DC-DCBF-4AFC-BF04-73442967FED8}" type="slidenum">
              <a:rPr lang="en-US" altLang="en-US">
                <a:solidFill>
                  <a:srgbClr val="000000"/>
                </a:solidFill>
                <a:latin typeface="Calibri" panose="020F0502020204030204" pitchFamily="34" charset="0"/>
              </a:rPr>
              <a:pPr/>
              <a:t>10</a:t>
            </a:fld>
            <a:endParaRPr lang="en-US" altLang="en-US">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810"/>
            <a:ext cx="10515600" cy="1325563"/>
          </a:xfrm>
        </p:spPr>
        <p:txBody>
          <a:bodyPr>
            <a:normAutofit/>
          </a:bodyPr>
          <a:lstStyle>
            <a:lvl1pPr algn="ctr">
              <a:defRPr sz="3600" b="1">
                <a:latin typeface="Arial" charset="0"/>
                <a:ea typeface="Arial" charset="0"/>
                <a:cs typeface="Arial" charset="0"/>
              </a:defRPr>
            </a:lvl1pPr>
          </a:lstStyle>
          <a:p>
            <a:r>
              <a:rPr lang="en-US" dirty="0"/>
              <a:t>Click to edit Master title style</a:t>
            </a:r>
          </a:p>
        </p:txBody>
      </p:sp>
    </p:spTree>
    <p:extLst>
      <p:ext uri="{BB962C8B-B14F-4D97-AF65-F5344CB8AC3E}">
        <p14:creationId xmlns:p14="http://schemas.microsoft.com/office/powerpoint/2010/main" val="206252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909FD5-46AB-403E-8C03-570D5C9493D2}"/>
              </a:ext>
            </a:extLst>
          </p:cNvPr>
          <p:cNvSpPr>
            <a:spLocks noGrp="1"/>
          </p:cNvSpPr>
          <p:nvPr>
            <p:ph type="dt" sz="half" idx="10"/>
          </p:nvPr>
        </p:nvSpPr>
        <p:spPr/>
        <p:txBody>
          <a:bodyPr/>
          <a:lstStyle>
            <a:lvl1pPr>
              <a:defRPr/>
            </a:lvl1pPr>
          </a:lstStyle>
          <a:p>
            <a:pPr>
              <a:defRPr/>
            </a:pPr>
            <a:fld id="{6006D1AC-97BA-4DC5-A984-49F243E87247}" type="datetimeFigureOut">
              <a:rPr lang="en-US"/>
              <a:pPr>
                <a:defRPr/>
              </a:pPr>
              <a:t>12/16/2022</a:t>
            </a:fld>
            <a:endParaRPr lang="en-US"/>
          </a:p>
        </p:txBody>
      </p:sp>
      <p:sp>
        <p:nvSpPr>
          <p:cNvPr id="5" name="Footer Placeholder 4">
            <a:extLst>
              <a:ext uri="{FF2B5EF4-FFF2-40B4-BE49-F238E27FC236}">
                <a16:creationId xmlns:a16="http://schemas.microsoft.com/office/drawing/2014/main" id="{8FD28202-8024-4BC5-974A-6BB76BFFD79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657D5F-563E-470E-BB95-39C1B8C07946}"/>
              </a:ext>
            </a:extLst>
          </p:cNvPr>
          <p:cNvSpPr>
            <a:spLocks noGrp="1"/>
          </p:cNvSpPr>
          <p:nvPr>
            <p:ph type="sldNum" sz="quarter" idx="12"/>
          </p:nvPr>
        </p:nvSpPr>
        <p:spPr/>
        <p:txBody>
          <a:bodyPr/>
          <a:lstStyle>
            <a:lvl1pPr>
              <a:defRPr/>
            </a:lvl1pPr>
          </a:lstStyle>
          <a:p>
            <a:fld id="{49880BE6-C77A-4462-B9C2-6300C3C061C6}" type="slidenum">
              <a:rPr lang="en-US" altLang="en-US"/>
              <a:pPr/>
              <a:t>‹#›</a:t>
            </a:fld>
            <a:endParaRPr lang="en-US" altLang="en-US"/>
          </a:p>
        </p:txBody>
      </p:sp>
    </p:spTree>
    <p:extLst>
      <p:ext uri="{BB962C8B-B14F-4D97-AF65-F5344CB8AC3E}">
        <p14:creationId xmlns:p14="http://schemas.microsoft.com/office/powerpoint/2010/main" val="261149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C318BD1-A288-48C4-A991-B118EE09C15D}"/>
              </a:ext>
            </a:extLst>
          </p:cNvPr>
          <p:cNvSpPr>
            <a:spLocks noGrp="1"/>
          </p:cNvSpPr>
          <p:nvPr>
            <p:ph type="dt" sz="half" idx="10"/>
          </p:nvPr>
        </p:nvSpPr>
        <p:spPr/>
        <p:txBody>
          <a:bodyPr/>
          <a:lstStyle>
            <a:lvl1pPr>
              <a:defRPr/>
            </a:lvl1pPr>
          </a:lstStyle>
          <a:p>
            <a:pPr>
              <a:defRPr/>
            </a:pPr>
            <a:fld id="{4BBE2D6F-15C3-4866-837E-5687D307834E}" type="datetimeFigureOut">
              <a:rPr lang="en-US"/>
              <a:pPr>
                <a:defRPr/>
              </a:pPr>
              <a:t>12/16/2022</a:t>
            </a:fld>
            <a:endParaRPr lang="en-US"/>
          </a:p>
        </p:txBody>
      </p:sp>
      <p:sp>
        <p:nvSpPr>
          <p:cNvPr id="6" name="Footer Placeholder 4">
            <a:extLst>
              <a:ext uri="{FF2B5EF4-FFF2-40B4-BE49-F238E27FC236}">
                <a16:creationId xmlns:a16="http://schemas.microsoft.com/office/drawing/2014/main" id="{F3BEB354-B8E8-429E-B6D0-2FF8B4FC8B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9786328-E2DB-4CC2-88B0-D31B15AD093C}"/>
              </a:ext>
            </a:extLst>
          </p:cNvPr>
          <p:cNvSpPr>
            <a:spLocks noGrp="1"/>
          </p:cNvSpPr>
          <p:nvPr>
            <p:ph type="sldNum" sz="quarter" idx="12"/>
          </p:nvPr>
        </p:nvSpPr>
        <p:spPr/>
        <p:txBody>
          <a:bodyPr/>
          <a:lstStyle>
            <a:lvl1pPr>
              <a:defRPr/>
            </a:lvl1pPr>
          </a:lstStyle>
          <a:p>
            <a:fld id="{7D20204E-4CF7-4504-82B8-EE4FFBB13EFE}" type="slidenum">
              <a:rPr lang="en-US" altLang="en-US"/>
              <a:pPr/>
              <a:t>‹#›</a:t>
            </a:fld>
            <a:endParaRPr lang="en-US" altLang="en-US"/>
          </a:p>
        </p:txBody>
      </p:sp>
    </p:spTree>
    <p:extLst>
      <p:ext uri="{BB962C8B-B14F-4D97-AF65-F5344CB8AC3E}">
        <p14:creationId xmlns:p14="http://schemas.microsoft.com/office/powerpoint/2010/main" val="2951000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12BDA6F-86FA-4CB5-8B08-024D19909578}"/>
              </a:ext>
            </a:extLst>
          </p:cNvPr>
          <p:cNvSpPr>
            <a:spLocks noGrp="1"/>
          </p:cNvSpPr>
          <p:nvPr>
            <p:ph type="dt" sz="half" idx="10"/>
          </p:nvPr>
        </p:nvSpPr>
        <p:spPr/>
        <p:txBody>
          <a:bodyPr/>
          <a:lstStyle>
            <a:lvl1pPr>
              <a:defRPr/>
            </a:lvl1pPr>
          </a:lstStyle>
          <a:p>
            <a:pPr>
              <a:defRPr/>
            </a:pPr>
            <a:fld id="{C3DC5D52-422D-4085-BC64-8416F0BADAFF}" type="datetimeFigureOut">
              <a:rPr lang="en-US"/>
              <a:pPr>
                <a:defRPr/>
              </a:pPr>
              <a:t>12/16/2022</a:t>
            </a:fld>
            <a:endParaRPr lang="en-US"/>
          </a:p>
        </p:txBody>
      </p:sp>
      <p:sp>
        <p:nvSpPr>
          <p:cNvPr id="8" name="Footer Placeholder 4">
            <a:extLst>
              <a:ext uri="{FF2B5EF4-FFF2-40B4-BE49-F238E27FC236}">
                <a16:creationId xmlns:a16="http://schemas.microsoft.com/office/drawing/2014/main" id="{24F43808-BF96-4146-B2E9-D9F8FF862B4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0266F62-9944-4DF4-BF60-42C917E43EF2}"/>
              </a:ext>
            </a:extLst>
          </p:cNvPr>
          <p:cNvSpPr>
            <a:spLocks noGrp="1"/>
          </p:cNvSpPr>
          <p:nvPr>
            <p:ph type="sldNum" sz="quarter" idx="12"/>
          </p:nvPr>
        </p:nvSpPr>
        <p:spPr/>
        <p:txBody>
          <a:bodyPr/>
          <a:lstStyle>
            <a:lvl1pPr>
              <a:defRPr/>
            </a:lvl1pPr>
          </a:lstStyle>
          <a:p>
            <a:fld id="{511BE258-2970-4C92-AB04-D10D415156D0}" type="slidenum">
              <a:rPr lang="en-US" altLang="en-US"/>
              <a:pPr/>
              <a:t>‹#›</a:t>
            </a:fld>
            <a:endParaRPr lang="en-US" altLang="en-US"/>
          </a:p>
        </p:txBody>
      </p:sp>
    </p:spTree>
    <p:extLst>
      <p:ext uri="{BB962C8B-B14F-4D97-AF65-F5344CB8AC3E}">
        <p14:creationId xmlns:p14="http://schemas.microsoft.com/office/powerpoint/2010/main" val="2962436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742928F-0127-4701-9F02-4AF6A39F29B0}"/>
              </a:ext>
            </a:extLst>
          </p:cNvPr>
          <p:cNvSpPr>
            <a:spLocks noGrp="1"/>
          </p:cNvSpPr>
          <p:nvPr>
            <p:ph type="dt" sz="half" idx="10"/>
          </p:nvPr>
        </p:nvSpPr>
        <p:spPr/>
        <p:txBody>
          <a:bodyPr/>
          <a:lstStyle>
            <a:lvl1pPr>
              <a:defRPr/>
            </a:lvl1pPr>
          </a:lstStyle>
          <a:p>
            <a:pPr>
              <a:defRPr/>
            </a:pPr>
            <a:fld id="{B482CB42-4AC5-4C4E-B99B-AB79E87E2E37}" type="datetimeFigureOut">
              <a:rPr lang="en-US"/>
              <a:pPr>
                <a:defRPr/>
              </a:pPr>
              <a:t>12/16/2022</a:t>
            </a:fld>
            <a:endParaRPr lang="en-US"/>
          </a:p>
        </p:txBody>
      </p:sp>
      <p:sp>
        <p:nvSpPr>
          <p:cNvPr id="4" name="Footer Placeholder 4">
            <a:extLst>
              <a:ext uri="{FF2B5EF4-FFF2-40B4-BE49-F238E27FC236}">
                <a16:creationId xmlns:a16="http://schemas.microsoft.com/office/drawing/2014/main" id="{C6A30CB2-5FF0-4284-B40F-A09F0251385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DA05EF9-31DD-4E1E-80DB-67FC863B7F92}"/>
              </a:ext>
            </a:extLst>
          </p:cNvPr>
          <p:cNvSpPr>
            <a:spLocks noGrp="1"/>
          </p:cNvSpPr>
          <p:nvPr>
            <p:ph type="sldNum" sz="quarter" idx="12"/>
          </p:nvPr>
        </p:nvSpPr>
        <p:spPr/>
        <p:txBody>
          <a:bodyPr/>
          <a:lstStyle>
            <a:lvl1pPr>
              <a:defRPr/>
            </a:lvl1pPr>
          </a:lstStyle>
          <a:p>
            <a:fld id="{7B52EEAD-7EC8-42F9-BBB4-D0CAB199FF7C}" type="slidenum">
              <a:rPr lang="en-US" altLang="en-US"/>
              <a:pPr/>
              <a:t>‹#›</a:t>
            </a:fld>
            <a:endParaRPr lang="en-US" altLang="en-US"/>
          </a:p>
        </p:txBody>
      </p:sp>
    </p:spTree>
    <p:extLst>
      <p:ext uri="{BB962C8B-B14F-4D97-AF65-F5344CB8AC3E}">
        <p14:creationId xmlns:p14="http://schemas.microsoft.com/office/powerpoint/2010/main" val="2991591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8027CFD6-8B33-4181-8D37-710A75932455}"/>
              </a:ext>
            </a:extLst>
          </p:cNvPr>
          <p:cNvSpPr>
            <a:spLocks noGrp="1"/>
          </p:cNvSpPr>
          <p:nvPr>
            <p:ph type="dt" sz="half" idx="10"/>
          </p:nvPr>
        </p:nvSpPr>
        <p:spPr/>
        <p:txBody>
          <a:bodyPr/>
          <a:lstStyle>
            <a:lvl1pPr>
              <a:defRPr/>
            </a:lvl1pPr>
          </a:lstStyle>
          <a:p>
            <a:pPr>
              <a:defRPr/>
            </a:pPr>
            <a:fld id="{7B953ABB-7588-444C-BA61-5A692A26935D}" type="datetimeFigureOut">
              <a:rPr lang="en-US"/>
              <a:pPr>
                <a:defRPr/>
              </a:pPr>
              <a:t>12/16/2022</a:t>
            </a:fld>
            <a:endParaRPr lang="en-US"/>
          </a:p>
        </p:txBody>
      </p:sp>
      <p:sp>
        <p:nvSpPr>
          <p:cNvPr id="6" name="Footer Placeholder 4">
            <a:extLst>
              <a:ext uri="{FF2B5EF4-FFF2-40B4-BE49-F238E27FC236}">
                <a16:creationId xmlns:a16="http://schemas.microsoft.com/office/drawing/2014/main" id="{11504179-3FCF-4013-9F2E-70CCF0F5A99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0DF2261-AB93-4CD5-BDEB-2C50547E75ED}"/>
              </a:ext>
            </a:extLst>
          </p:cNvPr>
          <p:cNvSpPr>
            <a:spLocks noGrp="1"/>
          </p:cNvSpPr>
          <p:nvPr>
            <p:ph type="sldNum" sz="quarter" idx="12"/>
          </p:nvPr>
        </p:nvSpPr>
        <p:spPr/>
        <p:txBody>
          <a:bodyPr/>
          <a:lstStyle>
            <a:lvl1pPr>
              <a:defRPr/>
            </a:lvl1pPr>
          </a:lstStyle>
          <a:p>
            <a:fld id="{CA3C4242-2683-405F-960E-73B921558093}" type="slidenum">
              <a:rPr lang="en-US" altLang="en-US"/>
              <a:pPr/>
              <a:t>‹#›</a:t>
            </a:fld>
            <a:endParaRPr lang="en-US" altLang="en-US"/>
          </a:p>
        </p:txBody>
      </p:sp>
    </p:spTree>
    <p:extLst>
      <p:ext uri="{BB962C8B-B14F-4D97-AF65-F5344CB8AC3E}">
        <p14:creationId xmlns:p14="http://schemas.microsoft.com/office/powerpoint/2010/main" val="952766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C1F7C448-0D6E-4956-A7EB-9347E7FF433D}"/>
              </a:ext>
            </a:extLst>
          </p:cNvPr>
          <p:cNvSpPr>
            <a:spLocks noGrp="1"/>
          </p:cNvSpPr>
          <p:nvPr>
            <p:ph type="dt" sz="half" idx="10"/>
          </p:nvPr>
        </p:nvSpPr>
        <p:spPr/>
        <p:txBody>
          <a:bodyPr/>
          <a:lstStyle>
            <a:lvl1pPr>
              <a:defRPr/>
            </a:lvl1pPr>
          </a:lstStyle>
          <a:p>
            <a:pPr>
              <a:defRPr/>
            </a:pPr>
            <a:fld id="{10E618F8-6457-4199-976D-4C5B138C254B}" type="datetimeFigureOut">
              <a:rPr lang="en-US"/>
              <a:pPr>
                <a:defRPr/>
              </a:pPr>
              <a:t>12/16/2022</a:t>
            </a:fld>
            <a:endParaRPr lang="en-US"/>
          </a:p>
        </p:txBody>
      </p:sp>
      <p:sp>
        <p:nvSpPr>
          <p:cNvPr id="6" name="Footer Placeholder 4">
            <a:extLst>
              <a:ext uri="{FF2B5EF4-FFF2-40B4-BE49-F238E27FC236}">
                <a16:creationId xmlns:a16="http://schemas.microsoft.com/office/drawing/2014/main" id="{903E430F-FAEB-41C3-9CCF-9BE7E08281E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F77004F-94B7-4FD8-9769-DF4EB5F85D07}"/>
              </a:ext>
            </a:extLst>
          </p:cNvPr>
          <p:cNvSpPr>
            <a:spLocks noGrp="1"/>
          </p:cNvSpPr>
          <p:nvPr>
            <p:ph type="sldNum" sz="quarter" idx="12"/>
          </p:nvPr>
        </p:nvSpPr>
        <p:spPr/>
        <p:txBody>
          <a:bodyPr/>
          <a:lstStyle>
            <a:lvl1pPr>
              <a:defRPr/>
            </a:lvl1pPr>
          </a:lstStyle>
          <a:p>
            <a:fld id="{1FAF941A-5DF4-4369-BE69-4B070DB0D550}" type="slidenum">
              <a:rPr lang="en-US" altLang="en-US"/>
              <a:pPr/>
              <a:t>‹#›</a:t>
            </a:fld>
            <a:endParaRPr lang="en-US" altLang="en-US"/>
          </a:p>
        </p:txBody>
      </p:sp>
    </p:spTree>
    <p:extLst>
      <p:ext uri="{BB962C8B-B14F-4D97-AF65-F5344CB8AC3E}">
        <p14:creationId xmlns:p14="http://schemas.microsoft.com/office/powerpoint/2010/main" val="4147440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A0D5C4-4F82-46D2-BBC7-B21AB040A2F1}"/>
              </a:ext>
            </a:extLst>
          </p:cNvPr>
          <p:cNvSpPr>
            <a:spLocks noGrp="1"/>
          </p:cNvSpPr>
          <p:nvPr>
            <p:ph type="dt" sz="half" idx="10"/>
          </p:nvPr>
        </p:nvSpPr>
        <p:spPr/>
        <p:txBody>
          <a:bodyPr/>
          <a:lstStyle>
            <a:lvl1pPr>
              <a:defRPr/>
            </a:lvl1pPr>
          </a:lstStyle>
          <a:p>
            <a:pPr>
              <a:defRPr/>
            </a:pPr>
            <a:fld id="{22294EA1-C99D-4C85-90AA-3673C4A99A8B}" type="datetimeFigureOut">
              <a:rPr lang="en-US"/>
              <a:pPr>
                <a:defRPr/>
              </a:pPr>
              <a:t>12/16/2022</a:t>
            </a:fld>
            <a:endParaRPr lang="en-US"/>
          </a:p>
        </p:txBody>
      </p:sp>
      <p:sp>
        <p:nvSpPr>
          <p:cNvPr id="5" name="Footer Placeholder 4">
            <a:extLst>
              <a:ext uri="{FF2B5EF4-FFF2-40B4-BE49-F238E27FC236}">
                <a16:creationId xmlns:a16="http://schemas.microsoft.com/office/drawing/2014/main" id="{11907E15-4667-4858-9A1C-E204919169E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45B56BE-DC9F-4D88-B3AE-4A139CB44B8E}"/>
              </a:ext>
            </a:extLst>
          </p:cNvPr>
          <p:cNvSpPr>
            <a:spLocks noGrp="1"/>
          </p:cNvSpPr>
          <p:nvPr>
            <p:ph type="sldNum" sz="quarter" idx="12"/>
          </p:nvPr>
        </p:nvSpPr>
        <p:spPr/>
        <p:txBody>
          <a:bodyPr/>
          <a:lstStyle>
            <a:lvl1pPr>
              <a:defRPr/>
            </a:lvl1pPr>
          </a:lstStyle>
          <a:p>
            <a:fld id="{F8365A53-B26E-4F8C-9E3F-F60357324340}" type="slidenum">
              <a:rPr lang="en-US" altLang="en-US"/>
              <a:pPr/>
              <a:t>‹#›</a:t>
            </a:fld>
            <a:endParaRPr lang="en-US" altLang="en-US"/>
          </a:p>
        </p:txBody>
      </p:sp>
    </p:spTree>
    <p:extLst>
      <p:ext uri="{BB962C8B-B14F-4D97-AF65-F5344CB8AC3E}">
        <p14:creationId xmlns:p14="http://schemas.microsoft.com/office/powerpoint/2010/main" val="2440812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1BDCE0-5712-42CE-A64E-9C06FDEE21E3}"/>
              </a:ext>
            </a:extLst>
          </p:cNvPr>
          <p:cNvSpPr>
            <a:spLocks noGrp="1"/>
          </p:cNvSpPr>
          <p:nvPr>
            <p:ph type="dt" sz="half" idx="10"/>
          </p:nvPr>
        </p:nvSpPr>
        <p:spPr/>
        <p:txBody>
          <a:bodyPr/>
          <a:lstStyle>
            <a:lvl1pPr>
              <a:defRPr/>
            </a:lvl1pPr>
          </a:lstStyle>
          <a:p>
            <a:pPr>
              <a:defRPr/>
            </a:pPr>
            <a:fld id="{2CDC3699-99C8-4014-AAAF-DD746BA9B3C5}" type="datetimeFigureOut">
              <a:rPr lang="en-US"/>
              <a:pPr>
                <a:defRPr/>
              </a:pPr>
              <a:t>12/16/2022</a:t>
            </a:fld>
            <a:endParaRPr lang="en-US"/>
          </a:p>
        </p:txBody>
      </p:sp>
      <p:sp>
        <p:nvSpPr>
          <p:cNvPr id="5" name="Footer Placeholder 4">
            <a:extLst>
              <a:ext uri="{FF2B5EF4-FFF2-40B4-BE49-F238E27FC236}">
                <a16:creationId xmlns:a16="http://schemas.microsoft.com/office/drawing/2014/main" id="{C7382BBC-344C-4B3B-8F37-521C21BAD0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40ECD8-50C3-412D-BEE0-D6D00A48BB1C}"/>
              </a:ext>
            </a:extLst>
          </p:cNvPr>
          <p:cNvSpPr>
            <a:spLocks noGrp="1"/>
          </p:cNvSpPr>
          <p:nvPr>
            <p:ph type="sldNum" sz="quarter" idx="12"/>
          </p:nvPr>
        </p:nvSpPr>
        <p:spPr/>
        <p:txBody>
          <a:bodyPr/>
          <a:lstStyle>
            <a:lvl1pPr>
              <a:defRPr/>
            </a:lvl1pPr>
          </a:lstStyle>
          <a:p>
            <a:fld id="{4008BEBA-2487-443C-9532-047425733918}" type="slidenum">
              <a:rPr lang="en-US" altLang="en-US"/>
              <a:pPr/>
              <a:t>‹#›</a:t>
            </a:fld>
            <a:endParaRPr lang="en-US" altLang="en-US"/>
          </a:p>
        </p:txBody>
      </p:sp>
    </p:spTree>
    <p:extLst>
      <p:ext uri="{BB962C8B-B14F-4D97-AF65-F5344CB8AC3E}">
        <p14:creationId xmlns:p14="http://schemas.microsoft.com/office/powerpoint/2010/main" val="170091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810"/>
            <a:ext cx="10515600" cy="1325563"/>
          </a:xfrm>
        </p:spPr>
        <p:txBody>
          <a:bodyPr>
            <a:normAutofit/>
          </a:bodyPr>
          <a:lstStyle>
            <a:lvl1pPr algn="ctr">
              <a:defRPr sz="3600" b="1">
                <a:solidFill>
                  <a:schemeClr val="bg1"/>
                </a:solidFill>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408543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810"/>
            <a:ext cx="10515600" cy="1325563"/>
          </a:xfrm>
        </p:spPr>
        <p:txBody>
          <a:bodyPr>
            <a:normAutofit/>
          </a:bodyPr>
          <a:lstStyle>
            <a:lvl1pPr algn="ctr">
              <a:defRPr sz="3600" b="1">
                <a:solidFill>
                  <a:schemeClr val="bg1"/>
                </a:solidFill>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385032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810"/>
            <a:ext cx="10515600" cy="1325563"/>
          </a:xfrm>
        </p:spPr>
        <p:txBody>
          <a:bodyPr>
            <a:normAutofit/>
          </a:bodyPr>
          <a:lstStyle>
            <a:lvl1pPr algn="ctr">
              <a:defRPr sz="3600" b="1">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343671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85810"/>
            <a:ext cx="10515600" cy="1325563"/>
          </a:xfrm>
        </p:spPr>
        <p:txBody>
          <a:bodyPr>
            <a:normAutofit/>
          </a:bodyPr>
          <a:lstStyle>
            <a:lvl1pPr algn="ctr">
              <a:defRPr sz="3600" b="1">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7151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lvl1pPr>
              <a:defRPr/>
            </a:lvl1pPr>
          </a:lstStyle>
          <a:p>
            <a:endParaRPr lang="en-GB" dirty="0"/>
          </a:p>
        </p:txBody>
      </p:sp>
      <p:sp>
        <p:nvSpPr>
          <p:cNvPr id="7" name="Content Placeholder 6"/>
          <p:cNvSpPr>
            <a:spLocks noGrp="1"/>
          </p:cNvSpPr>
          <p:nvPr>
            <p:ph sz="quarter" idx="10"/>
          </p:nvPr>
        </p:nvSpPr>
        <p:spPr>
          <a:xfrm>
            <a:off x="768350" y="1854200"/>
            <a:ext cx="11264900" cy="370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7465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09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329F5B-8A7D-4DD4-8D73-F1F4A88870D0}"/>
              </a:ext>
            </a:extLst>
          </p:cNvPr>
          <p:cNvSpPr>
            <a:spLocks noGrp="1"/>
          </p:cNvSpPr>
          <p:nvPr>
            <p:ph type="dt" sz="half" idx="10"/>
          </p:nvPr>
        </p:nvSpPr>
        <p:spPr/>
        <p:txBody>
          <a:bodyPr/>
          <a:lstStyle>
            <a:lvl1pPr>
              <a:defRPr/>
            </a:lvl1pPr>
          </a:lstStyle>
          <a:p>
            <a:pPr>
              <a:defRPr/>
            </a:pPr>
            <a:fld id="{03DA62CA-780E-4425-93AB-F1DD89694170}" type="datetimeFigureOut">
              <a:rPr lang="en-US"/>
              <a:pPr>
                <a:defRPr/>
              </a:pPr>
              <a:t>12/16/2022</a:t>
            </a:fld>
            <a:endParaRPr lang="en-US"/>
          </a:p>
        </p:txBody>
      </p:sp>
      <p:sp>
        <p:nvSpPr>
          <p:cNvPr id="5" name="Footer Placeholder 4">
            <a:extLst>
              <a:ext uri="{FF2B5EF4-FFF2-40B4-BE49-F238E27FC236}">
                <a16:creationId xmlns:a16="http://schemas.microsoft.com/office/drawing/2014/main" id="{16C416CF-5BAA-4867-9F9D-501FB490E6F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2FDE7D4-D248-40F5-8409-D8724F7217E6}"/>
              </a:ext>
            </a:extLst>
          </p:cNvPr>
          <p:cNvSpPr>
            <a:spLocks noGrp="1"/>
          </p:cNvSpPr>
          <p:nvPr>
            <p:ph type="sldNum" sz="quarter" idx="12"/>
          </p:nvPr>
        </p:nvSpPr>
        <p:spPr/>
        <p:txBody>
          <a:bodyPr/>
          <a:lstStyle>
            <a:lvl1pPr>
              <a:defRPr/>
            </a:lvl1pPr>
          </a:lstStyle>
          <a:p>
            <a:fld id="{FCED6CFF-C8F7-43C0-9D94-EF073149694F}" type="slidenum">
              <a:rPr lang="en-US" altLang="en-US"/>
              <a:pPr/>
              <a:t>‹#›</a:t>
            </a:fld>
            <a:endParaRPr lang="en-US" altLang="en-US"/>
          </a:p>
        </p:txBody>
      </p:sp>
    </p:spTree>
    <p:extLst>
      <p:ext uri="{BB962C8B-B14F-4D97-AF65-F5344CB8AC3E}">
        <p14:creationId xmlns:p14="http://schemas.microsoft.com/office/powerpoint/2010/main" val="3187764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D20CE-134E-499A-AC1D-ACCCE8DF194D}"/>
              </a:ext>
            </a:extLst>
          </p:cNvPr>
          <p:cNvSpPr>
            <a:spLocks noGrp="1"/>
          </p:cNvSpPr>
          <p:nvPr>
            <p:ph type="dt" sz="half" idx="10"/>
          </p:nvPr>
        </p:nvSpPr>
        <p:spPr/>
        <p:txBody>
          <a:bodyPr/>
          <a:lstStyle>
            <a:lvl1pPr>
              <a:defRPr/>
            </a:lvl1pPr>
          </a:lstStyle>
          <a:p>
            <a:pPr>
              <a:defRPr/>
            </a:pPr>
            <a:fld id="{6E8E682E-35A8-407A-A809-AF68E82B19E5}" type="datetimeFigureOut">
              <a:rPr lang="en-US"/>
              <a:pPr>
                <a:defRPr/>
              </a:pPr>
              <a:t>12/16/2022</a:t>
            </a:fld>
            <a:endParaRPr lang="en-US"/>
          </a:p>
        </p:txBody>
      </p:sp>
      <p:sp>
        <p:nvSpPr>
          <p:cNvPr id="5" name="Footer Placeholder 4">
            <a:extLst>
              <a:ext uri="{FF2B5EF4-FFF2-40B4-BE49-F238E27FC236}">
                <a16:creationId xmlns:a16="http://schemas.microsoft.com/office/drawing/2014/main" id="{BDE96C33-C3D9-465F-8619-E0924FDAF97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C013FA-A9F6-4509-A6AE-839020367511}"/>
              </a:ext>
            </a:extLst>
          </p:cNvPr>
          <p:cNvSpPr>
            <a:spLocks noGrp="1"/>
          </p:cNvSpPr>
          <p:nvPr>
            <p:ph type="sldNum" sz="quarter" idx="12"/>
          </p:nvPr>
        </p:nvSpPr>
        <p:spPr/>
        <p:txBody>
          <a:bodyPr/>
          <a:lstStyle>
            <a:lvl1pPr>
              <a:defRPr/>
            </a:lvl1pPr>
          </a:lstStyle>
          <a:p>
            <a:fld id="{C50DBD04-56F2-4A85-8043-EC4CD0D9D792}" type="slidenum">
              <a:rPr lang="en-US" altLang="en-US"/>
              <a:pPr/>
              <a:t>‹#›</a:t>
            </a:fld>
            <a:endParaRPr lang="en-US" altLang="en-US"/>
          </a:p>
        </p:txBody>
      </p:sp>
    </p:spTree>
    <p:extLst>
      <p:ext uri="{BB962C8B-B14F-4D97-AF65-F5344CB8AC3E}">
        <p14:creationId xmlns:p14="http://schemas.microsoft.com/office/powerpoint/2010/main" val="145895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44655D5-231A-41B3-AD86-737C6BC10C83}"/>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6463C04-B91F-4C2E-BBE8-FAA21C853321}"/>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D6A9998-B192-4032-B782-EB8CA7093C0B}"/>
              </a:ext>
            </a:extLst>
          </p:cNvPr>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C2BBF99E-B6F1-40B3-8D9C-ECA7BF4E3C48}" type="datetimeFigureOut">
              <a:rPr lang="en-US"/>
              <a:pPr>
                <a:defRPr/>
              </a:pPr>
              <a:t>12/16/2022</a:t>
            </a:fld>
            <a:endParaRPr lang="en-US"/>
          </a:p>
        </p:txBody>
      </p:sp>
      <p:sp>
        <p:nvSpPr>
          <p:cNvPr id="5" name="Footer Placeholder 4">
            <a:extLst>
              <a:ext uri="{FF2B5EF4-FFF2-40B4-BE49-F238E27FC236}">
                <a16:creationId xmlns:a16="http://schemas.microsoft.com/office/drawing/2014/main" id="{BF0C425A-C47F-45AB-80A9-DD22FE2DEDA3}"/>
              </a:ext>
            </a:extLst>
          </p:cNvPr>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en-US"/>
          </a:p>
        </p:txBody>
      </p:sp>
      <p:sp>
        <p:nvSpPr>
          <p:cNvPr id="6" name="Slide Number Placeholder 5">
            <a:extLst>
              <a:ext uri="{FF2B5EF4-FFF2-40B4-BE49-F238E27FC236}">
                <a16:creationId xmlns:a16="http://schemas.microsoft.com/office/drawing/2014/main" id="{12264D88-2BC1-4970-8CAA-181789577F22}"/>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9424E4F-001D-4054-93E7-820C4E40FC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 id="2147483874" r:id="rId17"/>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charset="0"/>
        </a:defRPr>
      </a:lvl2pPr>
      <a:lvl3pPr algn="l" rtl="0" eaLnBrk="0" fontAlgn="base" hangingPunct="0">
        <a:lnSpc>
          <a:spcPct val="90000"/>
        </a:lnSpc>
        <a:spcBef>
          <a:spcPct val="0"/>
        </a:spcBef>
        <a:spcAft>
          <a:spcPct val="0"/>
        </a:spcAft>
        <a:defRPr sz="4400">
          <a:solidFill>
            <a:schemeClr val="tx1"/>
          </a:solidFill>
          <a:latin typeface="Calibri Light" charset="0"/>
        </a:defRPr>
      </a:lvl3pPr>
      <a:lvl4pPr algn="l" rtl="0" eaLnBrk="0" fontAlgn="base" hangingPunct="0">
        <a:lnSpc>
          <a:spcPct val="90000"/>
        </a:lnSpc>
        <a:spcBef>
          <a:spcPct val="0"/>
        </a:spcBef>
        <a:spcAft>
          <a:spcPct val="0"/>
        </a:spcAft>
        <a:defRPr sz="4400">
          <a:solidFill>
            <a:schemeClr val="tx1"/>
          </a:solidFill>
          <a:latin typeface="Calibri Light" charset="0"/>
        </a:defRPr>
      </a:lvl4pPr>
      <a:lvl5pPr algn="l" rtl="0" eaLnBrk="0" fontAlgn="base" hangingPunct="0">
        <a:lnSpc>
          <a:spcPct val="90000"/>
        </a:lnSpc>
        <a:spcBef>
          <a:spcPct val="0"/>
        </a:spcBef>
        <a:spcAft>
          <a:spcPct val="0"/>
        </a:spcAft>
        <a:defRPr sz="4400">
          <a:solidFill>
            <a:schemeClr val="tx1"/>
          </a:solidFill>
          <a:latin typeface="Calibri Light" charset="0"/>
        </a:defRPr>
      </a:lvl5pPr>
      <a:lvl6pPr marL="457200" algn="l" rtl="0" fontAlgn="base">
        <a:lnSpc>
          <a:spcPct val="90000"/>
        </a:lnSpc>
        <a:spcBef>
          <a:spcPct val="0"/>
        </a:spcBef>
        <a:spcAft>
          <a:spcPct val="0"/>
        </a:spcAft>
        <a:defRPr sz="4400">
          <a:solidFill>
            <a:schemeClr val="tx1"/>
          </a:solidFill>
          <a:latin typeface="Calibri Light" charset="0"/>
        </a:defRPr>
      </a:lvl6pPr>
      <a:lvl7pPr marL="914400" algn="l" rtl="0" fontAlgn="base">
        <a:lnSpc>
          <a:spcPct val="90000"/>
        </a:lnSpc>
        <a:spcBef>
          <a:spcPct val="0"/>
        </a:spcBef>
        <a:spcAft>
          <a:spcPct val="0"/>
        </a:spcAft>
        <a:defRPr sz="4400">
          <a:solidFill>
            <a:schemeClr val="tx1"/>
          </a:solidFill>
          <a:latin typeface="Calibri Light" charset="0"/>
        </a:defRPr>
      </a:lvl7pPr>
      <a:lvl8pPr marL="1371600" algn="l" rtl="0" fontAlgn="base">
        <a:lnSpc>
          <a:spcPct val="90000"/>
        </a:lnSpc>
        <a:spcBef>
          <a:spcPct val="0"/>
        </a:spcBef>
        <a:spcAft>
          <a:spcPct val="0"/>
        </a:spcAft>
        <a:defRPr sz="4400">
          <a:solidFill>
            <a:schemeClr val="tx1"/>
          </a:solidFill>
          <a:latin typeface="Calibri Light" charset="0"/>
        </a:defRPr>
      </a:lvl8pPr>
      <a:lvl9pPr marL="1828800" algn="l" rtl="0" fontAlgn="base">
        <a:lnSpc>
          <a:spcPct val="90000"/>
        </a:lnSpc>
        <a:spcBef>
          <a:spcPct val="0"/>
        </a:spcBef>
        <a:spcAft>
          <a:spcPct val="0"/>
        </a:spcAft>
        <a:defRPr sz="4400">
          <a:solidFill>
            <a:schemeClr val="tx1"/>
          </a:solidFill>
          <a:latin typeface="Calibri Light"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5B94EA3-08A7-4C9A-BF51-2EC0AE966587}"/>
              </a:ext>
            </a:extLst>
          </p:cNvPr>
          <p:cNvSpPr>
            <a:spLocks noGrp="1"/>
          </p:cNvSpPr>
          <p:nvPr>
            <p:ph type="title"/>
          </p:nvPr>
        </p:nvSpPr>
        <p:spPr/>
        <p:txBody>
          <a:bodyPr/>
          <a:lstStyle/>
          <a:p>
            <a:pPr eaLnBrk="1" hangingPunct="1"/>
            <a:r>
              <a:rPr lang="en-US" altLang="en-US" dirty="0">
                <a:latin typeface="Poppins" panose="00000500000000000000" pitchFamily="2" charset="0"/>
                <a:ea typeface="Arial" panose="020B0604020202020204" pitchFamily="34" charset="0"/>
                <a:cs typeface="Poppins" panose="00000500000000000000" pitchFamily="2" charset="0"/>
              </a:rPr>
              <a:t>Cold Weather Working</a:t>
            </a:r>
          </a:p>
        </p:txBody>
      </p:sp>
      <p:sp>
        <p:nvSpPr>
          <p:cNvPr id="11267" name="TextBox 1">
            <a:extLst>
              <a:ext uri="{FF2B5EF4-FFF2-40B4-BE49-F238E27FC236}">
                <a16:creationId xmlns:a16="http://schemas.microsoft.com/office/drawing/2014/main" id="{B96E464B-A423-44C0-84A7-A448C4C3D4F7}"/>
              </a:ext>
            </a:extLst>
          </p:cNvPr>
          <p:cNvSpPr txBox="1">
            <a:spLocks noChangeArrowheads="1"/>
          </p:cNvSpPr>
          <p:nvPr/>
        </p:nvSpPr>
        <p:spPr bwMode="auto">
          <a:xfrm>
            <a:off x="715963" y="4002088"/>
            <a:ext cx="70612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en-US" b="1" dirty="0">
                <a:latin typeface="Poppins" panose="00000500000000000000" pitchFamily="2" charset="0"/>
                <a:cs typeface="Poppins" panose="00000500000000000000" pitchFamily="2" charset="0"/>
              </a:rPr>
              <a:t>Dan Shears</a:t>
            </a:r>
          </a:p>
          <a:p>
            <a:pPr>
              <a:lnSpc>
                <a:spcPct val="100000"/>
              </a:lnSpc>
              <a:spcBef>
                <a:spcPct val="0"/>
              </a:spcBef>
              <a:buFontTx/>
              <a:buNone/>
            </a:pPr>
            <a:r>
              <a:rPr lang="en-GB" altLang="en-US" b="1" dirty="0">
                <a:latin typeface="Poppins" panose="00000500000000000000" pitchFamily="2" charset="0"/>
                <a:cs typeface="Poppins" panose="00000500000000000000" pitchFamily="2" charset="0"/>
              </a:rPr>
              <a:t>National HS&amp;E Director</a:t>
            </a:r>
          </a:p>
          <a:p>
            <a:pPr>
              <a:lnSpc>
                <a:spcPct val="100000"/>
              </a:lnSpc>
              <a:spcBef>
                <a:spcPct val="0"/>
              </a:spcBef>
              <a:buFontTx/>
              <a:buNone/>
            </a:pPr>
            <a:r>
              <a:rPr lang="en-GB" altLang="en-US" b="1" dirty="0">
                <a:latin typeface="Poppins" panose="00000500000000000000" pitchFamily="2" charset="0"/>
                <a:cs typeface="Poppins" panose="00000500000000000000" pitchFamily="2" charset="0"/>
              </a:rPr>
              <a:t>Friday 2</a:t>
            </a:r>
            <a:r>
              <a:rPr lang="en-GB" altLang="en-US" b="1" baseline="30000" dirty="0">
                <a:latin typeface="Poppins" panose="00000500000000000000" pitchFamily="2" charset="0"/>
                <a:cs typeface="Poppins" panose="00000500000000000000" pitchFamily="2" charset="0"/>
              </a:rPr>
              <a:t>nd</a:t>
            </a:r>
            <a:r>
              <a:rPr lang="en-GB" altLang="en-US" b="1" dirty="0">
                <a:latin typeface="Poppins" panose="00000500000000000000" pitchFamily="2" charset="0"/>
                <a:cs typeface="Poppins" panose="00000500000000000000" pitchFamily="2" charset="0"/>
              </a:rPr>
              <a:t> December 2022</a:t>
            </a:r>
          </a:p>
        </p:txBody>
      </p:sp>
      <p:pic>
        <p:nvPicPr>
          <p:cNvPr id="2" name="Picture 1">
            <a:extLst>
              <a:ext uri="{FF2B5EF4-FFF2-40B4-BE49-F238E27FC236}">
                <a16:creationId xmlns:a16="http://schemas.microsoft.com/office/drawing/2014/main" id="{BF92C3AF-7309-DBA1-DDB5-0451C8C298A0}"/>
              </a:ext>
            </a:extLst>
          </p:cNvPr>
          <p:cNvPicPr>
            <a:picLocks noChangeAspect="1"/>
          </p:cNvPicPr>
          <p:nvPr/>
        </p:nvPicPr>
        <p:blipFill>
          <a:blip r:embed="rId3"/>
          <a:stretch>
            <a:fillRect/>
          </a:stretch>
        </p:blipFill>
        <p:spPr>
          <a:xfrm>
            <a:off x="9334500" y="1532165"/>
            <a:ext cx="2857500" cy="2857500"/>
          </a:xfrm>
          <a:prstGeom prst="rect">
            <a:avLst/>
          </a:prstGeom>
        </p:spPr>
      </p:pic>
      <p:pic>
        <p:nvPicPr>
          <p:cNvPr id="3" name="Picture 2">
            <a:extLst>
              <a:ext uri="{FF2B5EF4-FFF2-40B4-BE49-F238E27FC236}">
                <a16:creationId xmlns:a16="http://schemas.microsoft.com/office/drawing/2014/main" id="{AD5A30F3-650D-38B5-2CE2-1EF48690CAF4}"/>
              </a:ext>
            </a:extLst>
          </p:cNvPr>
          <p:cNvPicPr>
            <a:picLocks noChangeAspect="1"/>
          </p:cNvPicPr>
          <p:nvPr/>
        </p:nvPicPr>
        <p:blipFill>
          <a:blip r:embed="rId3"/>
          <a:stretch>
            <a:fillRect/>
          </a:stretch>
        </p:blipFill>
        <p:spPr>
          <a:xfrm>
            <a:off x="0" y="1595767"/>
            <a:ext cx="2857500" cy="28575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9B8F640A-F9A2-3012-8740-A6922C7E7E98}"/>
              </a:ext>
            </a:extLst>
          </p:cNvPr>
          <p:cNvSpPr>
            <a:spLocks noGrp="1" noChangeArrowheads="1"/>
          </p:cNvSpPr>
          <p:nvPr>
            <p:ph type="title" idx="4294967295"/>
          </p:nvPr>
        </p:nvSpPr>
        <p:spPr>
          <a:xfrm>
            <a:off x="88900" y="85725"/>
            <a:ext cx="12103100" cy="558800"/>
          </a:xfrm>
        </p:spPr>
        <p:txBody>
          <a:bodyPr/>
          <a:lstStyle/>
          <a:p>
            <a:pPr eaLnBrk="1" hangingPunct="1"/>
            <a:r>
              <a:rPr lang="en-US" altLang="en-US" b="1" dirty="0">
                <a:latin typeface="Poppins" panose="00000500000000000000" pitchFamily="2" charset="0"/>
                <a:cs typeface="Poppins" panose="00000500000000000000" pitchFamily="2" charset="0"/>
              </a:rPr>
              <a:t>What can we do about cold conditions?</a:t>
            </a:r>
          </a:p>
        </p:txBody>
      </p:sp>
      <p:graphicFrame>
        <p:nvGraphicFramePr>
          <p:cNvPr id="5" name="Content Placeholder 4">
            <a:extLst>
              <a:ext uri="{FF2B5EF4-FFF2-40B4-BE49-F238E27FC236}">
                <a16:creationId xmlns:a16="http://schemas.microsoft.com/office/drawing/2014/main" id="{B62F24D0-FB6B-32C1-13A9-7927D42D6E5F}"/>
              </a:ext>
            </a:extLst>
          </p:cNvPr>
          <p:cNvGraphicFramePr>
            <a:graphicFrameLocks noGrp="1"/>
          </p:cNvGraphicFramePr>
          <p:nvPr>
            <p:ph sz="quarter" idx="4294967295"/>
            <p:extLst>
              <p:ext uri="{D42A27DB-BD31-4B8C-83A1-F6EECF244321}">
                <p14:modId xmlns:p14="http://schemas.microsoft.com/office/powerpoint/2010/main" val="2461163612"/>
              </p:ext>
            </p:extLst>
          </p:nvPr>
        </p:nvGraphicFramePr>
        <p:xfrm>
          <a:off x="0" y="690563"/>
          <a:ext cx="12192000" cy="490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01874FDA-C4BE-FD5E-8DE3-984DFDBED28D}"/>
              </a:ext>
            </a:extLst>
          </p:cNvPr>
          <p:cNvSpPr>
            <a:spLocks noGrp="1" noChangeArrowheads="1"/>
          </p:cNvSpPr>
          <p:nvPr>
            <p:ph type="title" idx="4294967295"/>
          </p:nvPr>
        </p:nvSpPr>
        <p:spPr>
          <a:xfrm>
            <a:off x="0" y="0"/>
            <a:ext cx="10515600" cy="836951"/>
          </a:xfrm>
        </p:spPr>
        <p:txBody>
          <a:bodyPr/>
          <a:lstStyle/>
          <a:p>
            <a:pPr eaLnBrk="1" hangingPunct="1"/>
            <a:r>
              <a:rPr lang="en-US" altLang="en-US" b="1" dirty="0">
                <a:latin typeface="Poppins" panose="00000500000000000000" pitchFamily="2" charset="0"/>
                <a:cs typeface="Poppins" panose="00000500000000000000" pitchFamily="2" charset="0"/>
              </a:rPr>
              <a:t>Engineering Controls: Workplace</a:t>
            </a:r>
          </a:p>
        </p:txBody>
      </p:sp>
      <p:sp>
        <p:nvSpPr>
          <p:cNvPr id="55299" name="Content Placeholder 2">
            <a:extLst>
              <a:ext uri="{FF2B5EF4-FFF2-40B4-BE49-F238E27FC236}">
                <a16:creationId xmlns:a16="http://schemas.microsoft.com/office/drawing/2014/main" id="{A5FE0980-00D5-154C-3ED0-D342ABE6F756}"/>
              </a:ext>
            </a:extLst>
          </p:cNvPr>
          <p:cNvSpPr>
            <a:spLocks noGrp="1" noChangeArrowheads="1"/>
          </p:cNvSpPr>
          <p:nvPr>
            <p:ph sz="quarter" idx="4294967295"/>
          </p:nvPr>
        </p:nvSpPr>
        <p:spPr>
          <a:xfrm>
            <a:off x="-1" y="672672"/>
            <a:ext cx="12113231" cy="3708400"/>
          </a:xfrm>
        </p:spPr>
        <p:txBody>
          <a:bodyPr/>
          <a:lstStyle/>
          <a:p>
            <a:pPr eaLnBrk="1" hangingPunct="1"/>
            <a:r>
              <a:rPr lang="en-US" altLang="en-US" dirty="0">
                <a:latin typeface="Poppins" panose="00000500000000000000" pitchFamily="2" charset="0"/>
                <a:cs typeface="Poppins" panose="00000500000000000000" pitchFamily="2" charset="0"/>
              </a:rPr>
              <a:t>Most modern workplaces should have temperature controls, usually through either central heating or air conditioning</a:t>
            </a:r>
          </a:p>
          <a:p>
            <a:pPr lvl="1" eaLnBrk="1" hangingPunct="1"/>
            <a:r>
              <a:rPr lang="en-US" altLang="en-US" dirty="0">
                <a:latin typeface="Poppins" panose="00000500000000000000" pitchFamily="2" charset="0"/>
                <a:cs typeface="Poppins" panose="00000500000000000000" pitchFamily="2" charset="0"/>
              </a:rPr>
              <a:t>This is the critical control, especially if windows are open for Covid controls </a:t>
            </a:r>
          </a:p>
          <a:p>
            <a:pPr eaLnBrk="1" hangingPunct="1"/>
            <a:r>
              <a:rPr lang="en-US" altLang="en-US" dirty="0">
                <a:latin typeface="Poppins" panose="00000500000000000000" pitchFamily="2" charset="0"/>
                <a:cs typeface="Poppins" panose="00000500000000000000" pitchFamily="2" charset="0"/>
              </a:rPr>
              <a:t>Cooling equipment and air distribution systems should minimize air velocity. Unit coolers should be placed as far away from workers as possible, and wind deflectors and barriers should be used to protect workers from wind-chill.</a:t>
            </a:r>
          </a:p>
          <a:p>
            <a:pPr eaLnBrk="1" hangingPunct="1"/>
            <a:r>
              <a:rPr lang="en-US" altLang="en-US" dirty="0">
                <a:latin typeface="Poppins" panose="00000500000000000000" pitchFamily="2" charset="0"/>
                <a:cs typeface="Poppins" panose="00000500000000000000" pitchFamily="2" charset="0"/>
              </a:rPr>
              <a:t>Engineering controls also apply outside and in vehicle. Gritting or salting car parks, internal roads </a:t>
            </a:r>
            <a:r>
              <a:rPr lang="en-US" altLang="en-US" dirty="0" err="1">
                <a:latin typeface="Poppins" panose="00000500000000000000" pitchFamily="2" charset="0"/>
                <a:cs typeface="Poppins" panose="00000500000000000000" pitchFamily="2" charset="0"/>
              </a:rPr>
              <a:t>etc</a:t>
            </a:r>
            <a:r>
              <a:rPr lang="en-US" altLang="en-US" dirty="0">
                <a:latin typeface="Poppins" panose="00000500000000000000" pitchFamily="2" charset="0"/>
                <a:cs typeface="Poppins" panose="00000500000000000000" pitchFamily="2" charset="0"/>
              </a:rPr>
              <a:t> should be enacted once the forecast is known. Extra matting in reception areas may be needed to absorb surface and tracked in water.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01874FDA-C4BE-FD5E-8DE3-984DFDBED28D}"/>
              </a:ext>
            </a:extLst>
          </p:cNvPr>
          <p:cNvSpPr>
            <a:spLocks noGrp="1" noChangeArrowheads="1"/>
          </p:cNvSpPr>
          <p:nvPr>
            <p:ph type="title" idx="4294967295"/>
          </p:nvPr>
        </p:nvSpPr>
        <p:spPr>
          <a:xfrm>
            <a:off x="0" y="0"/>
            <a:ext cx="10515600" cy="836951"/>
          </a:xfrm>
        </p:spPr>
        <p:txBody>
          <a:bodyPr/>
          <a:lstStyle/>
          <a:p>
            <a:pPr eaLnBrk="1" hangingPunct="1"/>
            <a:r>
              <a:rPr lang="en-US" altLang="en-US" b="1" dirty="0">
                <a:latin typeface="Poppins" panose="00000500000000000000" pitchFamily="2" charset="0"/>
                <a:cs typeface="Poppins" panose="00000500000000000000" pitchFamily="2" charset="0"/>
              </a:rPr>
              <a:t>Engineering Controls: Vehicle</a:t>
            </a:r>
          </a:p>
        </p:txBody>
      </p:sp>
      <p:sp>
        <p:nvSpPr>
          <p:cNvPr id="55299" name="Content Placeholder 2">
            <a:extLst>
              <a:ext uri="{FF2B5EF4-FFF2-40B4-BE49-F238E27FC236}">
                <a16:creationId xmlns:a16="http://schemas.microsoft.com/office/drawing/2014/main" id="{A5FE0980-00D5-154C-3ED0-D342ABE6F756}"/>
              </a:ext>
            </a:extLst>
          </p:cNvPr>
          <p:cNvSpPr>
            <a:spLocks noGrp="1" noChangeArrowheads="1"/>
          </p:cNvSpPr>
          <p:nvPr>
            <p:ph sz="quarter" idx="4294967295"/>
          </p:nvPr>
        </p:nvSpPr>
        <p:spPr>
          <a:xfrm>
            <a:off x="-1" y="672672"/>
            <a:ext cx="12113231" cy="3708400"/>
          </a:xfrm>
        </p:spPr>
        <p:txBody>
          <a:bodyPr/>
          <a:lstStyle/>
          <a:p>
            <a:pPr eaLnBrk="1" hangingPunct="1"/>
            <a:r>
              <a:rPr lang="en-US" altLang="en-US" dirty="0">
                <a:latin typeface="Poppins" panose="00000500000000000000" pitchFamily="2" charset="0"/>
                <a:cs typeface="Poppins" panose="00000500000000000000" pitchFamily="2" charset="0"/>
              </a:rPr>
              <a:t>Provision of </a:t>
            </a:r>
            <a:r>
              <a:rPr lang="en-US" altLang="en-US" dirty="0" err="1">
                <a:latin typeface="Poppins" panose="00000500000000000000" pitchFamily="2" charset="0"/>
                <a:cs typeface="Poppins" panose="00000500000000000000" pitchFamily="2" charset="0"/>
              </a:rPr>
              <a:t>de-icer</a:t>
            </a:r>
            <a:r>
              <a:rPr lang="en-US" altLang="en-US" dirty="0">
                <a:latin typeface="Poppins" panose="00000500000000000000" pitchFamily="2" charset="0"/>
                <a:cs typeface="Poppins" panose="00000500000000000000" pitchFamily="2" charset="0"/>
              </a:rPr>
              <a:t> for windscreens and door locks (WD-40 if needed)</a:t>
            </a:r>
          </a:p>
          <a:p>
            <a:pPr eaLnBrk="1" hangingPunct="1"/>
            <a:r>
              <a:rPr lang="en-US" altLang="en-US" dirty="0">
                <a:latin typeface="Poppins" panose="00000500000000000000" pitchFamily="2" charset="0"/>
                <a:cs typeface="Poppins" panose="00000500000000000000" pitchFamily="2" charset="0"/>
              </a:rPr>
              <a:t>Use of vehicle heating, and allowing time for cab to heat up</a:t>
            </a:r>
          </a:p>
          <a:p>
            <a:pPr eaLnBrk="1" hangingPunct="1"/>
            <a:r>
              <a:rPr lang="en-US" altLang="en-US" dirty="0">
                <a:latin typeface="Poppins" panose="00000500000000000000" pitchFamily="2" charset="0"/>
                <a:cs typeface="Poppins" panose="00000500000000000000" pitchFamily="2" charset="0"/>
              </a:rPr>
              <a:t>Provision of snow chains or </a:t>
            </a:r>
            <a:r>
              <a:rPr lang="en-US" altLang="en-US" dirty="0" err="1">
                <a:latin typeface="Poppins" panose="00000500000000000000" pitchFamily="2" charset="0"/>
                <a:cs typeface="Poppins" panose="00000500000000000000" pitchFamily="2" charset="0"/>
              </a:rPr>
              <a:t>tyres</a:t>
            </a:r>
            <a:r>
              <a:rPr lang="en-US" altLang="en-US" dirty="0">
                <a:latin typeface="Poppins" panose="00000500000000000000" pitchFamily="2" charset="0"/>
                <a:cs typeface="Poppins" panose="00000500000000000000" pitchFamily="2" charset="0"/>
              </a:rPr>
              <a:t> if needed</a:t>
            </a:r>
          </a:p>
          <a:p>
            <a:pPr eaLnBrk="1" hangingPunct="1"/>
            <a:r>
              <a:rPr lang="en-US" altLang="en-US" dirty="0">
                <a:latin typeface="Poppins" panose="00000500000000000000" pitchFamily="2" charset="0"/>
                <a:cs typeface="Poppins" panose="00000500000000000000" pitchFamily="2" charset="0"/>
              </a:rPr>
              <a:t>Checks and maintenance </a:t>
            </a:r>
            <a:r>
              <a:rPr lang="en-GB" dirty="0">
                <a:latin typeface="Poppins" panose="00000500000000000000" pitchFamily="2" charset="0"/>
                <a:cs typeface="Poppins" panose="00000500000000000000" pitchFamily="2" charset="0"/>
              </a:rPr>
              <a:t>on lights, wipers and tyres before setting out, and time allocated for this</a:t>
            </a:r>
          </a:p>
          <a:p>
            <a:pPr eaLnBrk="1" hangingPunct="1"/>
            <a:r>
              <a:rPr lang="en-GB" dirty="0">
                <a:latin typeface="Poppins" panose="00000500000000000000" pitchFamily="2" charset="0"/>
                <a:cs typeface="Poppins" panose="00000500000000000000" pitchFamily="2" charset="0"/>
              </a:rPr>
              <a:t>Additional equipment – snow shovel; phone charger/power pack; blanket; fleece; flask for hot drink</a:t>
            </a:r>
          </a:p>
          <a:p>
            <a:pPr eaLnBrk="1" hangingPunct="1"/>
            <a:r>
              <a:rPr lang="en-GB" dirty="0">
                <a:latin typeface="Poppins" panose="00000500000000000000" pitchFamily="2" charset="0"/>
                <a:cs typeface="Poppins" panose="00000500000000000000" pitchFamily="2" charset="0"/>
              </a:rPr>
              <a:t>Refresher training on defensive driving in winter,</a:t>
            </a:r>
            <a:endParaRPr lang="en-US" altLang="en-US"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20544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18CC6B09-E1E3-22F2-53CF-CB4203EB765C}"/>
              </a:ext>
            </a:extLst>
          </p:cNvPr>
          <p:cNvSpPr>
            <a:spLocks noGrp="1" noChangeArrowheads="1"/>
          </p:cNvSpPr>
          <p:nvPr>
            <p:ph type="title" idx="4294967295"/>
          </p:nvPr>
        </p:nvSpPr>
        <p:spPr>
          <a:xfrm>
            <a:off x="-1" y="8295"/>
            <a:ext cx="12102957" cy="713662"/>
          </a:xfrm>
        </p:spPr>
        <p:txBody>
          <a:bodyPr/>
          <a:lstStyle/>
          <a:p>
            <a:pPr eaLnBrk="1" hangingPunct="1"/>
            <a:r>
              <a:rPr lang="en-US" altLang="en-US" b="1" dirty="0">
                <a:latin typeface="Poppins" panose="00000500000000000000" pitchFamily="2" charset="0"/>
                <a:cs typeface="Poppins" panose="00000500000000000000" pitchFamily="2" charset="0"/>
              </a:rPr>
              <a:t>Administrative Controls:</a:t>
            </a:r>
          </a:p>
        </p:txBody>
      </p:sp>
      <p:sp>
        <p:nvSpPr>
          <p:cNvPr id="3" name="Content Placeholder 2">
            <a:extLst>
              <a:ext uri="{FF2B5EF4-FFF2-40B4-BE49-F238E27FC236}">
                <a16:creationId xmlns:a16="http://schemas.microsoft.com/office/drawing/2014/main" id="{061368A7-B007-016A-A357-2FF0822ECC04}"/>
              </a:ext>
            </a:extLst>
          </p:cNvPr>
          <p:cNvSpPr>
            <a:spLocks noGrp="1"/>
          </p:cNvSpPr>
          <p:nvPr>
            <p:ph sz="quarter" idx="4294967295"/>
          </p:nvPr>
        </p:nvSpPr>
        <p:spPr>
          <a:xfrm>
            <a:off x="0" y="701409"/>
            <a:ext cx="12192000" cy="4196137"/>
          </a:xfrm>
        </p:spPr>
        <p:txBody>
          <a:bodyPr/>
          <a:lstStyle/>
          <a:p>
            <a:pPr eaLnBrk="1" hangingPunct="1">
              <a:defRPr/>
            </a:pPr>
            <a:r>
              <a:rPr lang="en-US" dirty="0">
                <a:latin typeface="Poppins" panose="00000500000000000000" pitchFamily="2" charset="0"/>
                <a:cs typeface="Poppins" panose="00000500000000000000" pitchFamily="2" charset="0"/>
              </a:rPr>
              <a:t>Signs &amp; Symptoms of cold stress</a:t>
            </a:r>
          </a:p>
          <a:p>
            <a:pPr lvl="1" eaLnBrk="1" hangingPunct="1">
              <a:defRPr/>
            </a:pPr>
            <a:r>
              <a:rPr lang="en-US" dirty="0">
                <a:latin typeface="Poppins" panose="00000500000000000000" pitchFamily="2" charset="0"/>
                <a:cs typeface="Poppins" panose="00000500000000000000" pitchFamily="2" charset="0"/>
              </a:rPr>
              <a:t>Mental confusion</a:t>
            </a:r>
          </a:p>
          <a:p>
            <a:pPr lvl="1" eaLnBrk="1" hangingPunct="1">
              <a:defRPr/>
            </a:pPr>
            <a:r>
              <a:rPr lang="en-US" dirty="0">
                <a:latin typeface="Poppins" panose="00000500000000000000" pitchFamily="2" charset="0"/>
                <a:cs typeface="Poppins" panose="00000500000000000000" pitchFamily="2" charset="0"/>
              </a:rPr>
              <a:t>Skin changes, especially in </a:t>
            </a:r>
            <a:r>
              <a:rPr lang="en-US" dirty="0" err="1">
                <a:latin typeface="Poppins" panose="00000500000000000000" pitchFamily="2" charset="0"/>
                <a:cs typeface="Poppins" panose="00000500000000000000" pitchFamily="2" charset="0"/>
              </a:rPr>
              <a:t>colouration</a:t>
            </a:r>
            <a:endParaRPr lang="en-US" dirty="0">
              <a:latin typeface="Poppins" panose="00000500000000000000" pitchFamily="2" charset="0"/>
              <a:cs typeface="Poppins" panose="00000500000000000000" pitchFamily="2" charset="0"/>
            </a:endParaRPr>
          </a:p>
          <a:p>
            <a:pPr eaLnBrk="1" hangingPunct="1">
              <a:defRPr/>
            </a:pPr>
            <a:r>
              <a:rPr lang="en-GB" dirty="0">
                <a:latin typeface="Poppins" panose="00000500000000000000" pitchFamily="2" charset="0"/>
                <a:cs typeface="Poppins" panose="00000500000000000000" pitchFamily="2" charset="0"/>
              </a:rPr>
              <a:t>First Aid For Cold Stress</a:t>
            </a:r>
          </a:p>
          <a:p>
            <a:pPr eaLnBrk="1" hangingPunct="1">
              <a:defRPr/>
            </a:pPr>
            <a:r>
              <a:rPr lang="en-GB" dirty="0">
                <a:latin typeface="Poppins" panose="00000500000000000000" pitchFamily="2" charset="0"/>
                <a:cs typeface="Poppins" panose="00000500000000000000" pitchFamily="2" charset="0"/>
              </a:rPr>
              <a:t>Move the person to a warm, dry area.</a:t>
            </a:r>
          </a:p>
          <a:p>
            <a:pPr eaLnBrk="1" hangingPunct="1">
              <a:defRPr/>
            </a:pPr>
            <a:r>
              <a:rPr lang="en-GB" dirty="0">
                <a:latin typeface="Poppins" panose="00000500000000000000" pitchFamily="2" charset="0"/>
                <a:cs typeface="Poppins" panose="00000500000000000000" pitchFamily="2" charset="0"/>
              </a:rPr>
              <a:t>Remove wet clothes and replace with dry clothes, cover the body with layers of blankets; Do not cover the face.</a:t>
            </a:r>
          </a:p>
          <a:p>
            <a:pPr eaLnBrk="1" hangingPunct="1">
              <a:defRPr/>
            </a:pPr>
            <a:r>
              <a:rPr lang="en-GB" dirty="0">
                <a:latin typeface="Poppins" panose="00000500000000000000" pitchFamily="2" charset="0"/>
                <a:cs typeface="Poppins" panose="00000500000000000000" pitchFamily="2" charset="0"/>
              </a:rPr>
              <a:t>Give warm sweetened drinks if alert (not alcohol), to help increase the body temperature. Never try to give a drink to an unconscious person.</a:t>
            </a:r>
          </a:p>
          <a:p>
            <a:pPr eaLnBrk="1" hangingPunct="1">
              <a:defRPr/>
            </a:pPr>
            <a:r>
              <a:rPr lang="en-GB" dirty="0">
                <a:latin typeface="Poppins" panose="00000500000000000000" pitchFamily="2" charset="0"/>
                <a:cs typeface="Poppins" panose="00000500000000000000" pitchFamily="2" charset="0"/>
              </a:rPr>
              <a:t>Place warm bottles or hot packs in armpits, sides of chest, and groin.</a:t>
            </a:r>
            <a:r>
              <a:rPr lang="en-US" dirty="0">
                <a:latin typeface="Poppins" panose="00000500000000000000" pitchFamily="2" charset="0"/>
                <a:cs typeface="Poppins" panose="00000500000000000000" pitchFamily="2" charset="0"/>
              </a:rPr>
              <a:t> </a:t>
            </a:r>
          </a:p>
          <a:p>
            <a:pPr marL="0" indent="0" eaLnBrk="1" hangingPunct="1">
              <a:buNone/>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A44B53E-AF27-4C5E-B844-739FCD6CCE7A}"/>
              </a:ext>
            </a:extLst>
          </p:cNvPr>
          <p:cNvSpPr>
            <a:spLocks noGrp="1"/>
          </p:cNvSpPr>
          <p:nvPr>
            <p:ph type="title" idx="4294967295"/>
          </p:nvPr>
        </p:nvSpPr>
        <p:spPr>
          <a:xfrm>
            <a:off x="0" y="-7116"/>
            <a:ext cx="12192000" cy="744484"/>
          </a:xfrm>
        </p:spPr>
        <p:txBody>
          <a:bodyPr/>
          <a:lstStyle/>
          <a:p>
            <a:r>
              <a:rPr lang="en-GB" altLang="en-US" b="1" dirty="0">
                <a:latin typeface="Poppins" panose="00000500000000000000" pitchFamily="2" charset="0"/>
                <a:cs typeface="Poppins" panose="00000500000000000000" pitchFamily="2" charset="0"/>
              </a:rPr>
              <a:t>Working outside in the cold:</a:t>
            </a:r>
          </a:p>
        </p:txBody>
      </p:sp>
      <p:sp>
        <p:nvSpPr>
          <p:cNvPr id="19459" name="Content Placeholder 2">
            <a:extLst>
              <a:ext uri="{FF2B5EF4-FFF2-40B4-BE49-F238E27FC236}">
                <a16:creationId xmlns:a16="http://schemas.microsoft.com/office/drawing/2014/main" id="{D9ED6F01-12AF-4763-8DA8-C7ED7399DCBA}"/>
              </a:ext>
            </a:extLst>
          </p:cNvPr>
          <p:cNvSpPr>
            <a:spLocks noGrp="1"/>
          </p:cNvSpPr>
          <p:nvPr>
            <p:ph sz="quarter" idx="4294967295"/>
          </p:nvPr>
        </p:nvSpPr>
        <p:spPr>
          <a:xfrm>
            <a:off x="0" y="734193"/>
            <a:ext cx="11264900" cy="3708400"/>
          </a:xfrm>
        </p:spPr>
        <p:txBody>
          <a:bodyPr/>
          <a:lstStyle/>
          <a:p>
            <a:r>
              <a:rPr lang="en-GB" altLang="en-US" sz="2400" dirty="0">
                <a:latin typeface="Poppins" panose="00000500000000000000" pitchFamily="2" charset="0"/>
                <a:cs typeface="Poppins" panose="00000500000000000000" pitchFamily="2" charset="0"/>
              </a:rPr>
              <a:t>Control measures include: </a:t>
            </a:r>
          </a:p>
          <a:p>
            <a:r>
              <a:rPr lang="en-GB" altLang="en-US" sz="2400" dirty="0">
                <a:latin typeface="Poppins" panose="00000500000000000000" pitchFamily="2" charset="0"/>
                <a:cs typeface="Poppins" panose="00000500000000000000" pitchFamily="2" charset="0"/>
              </a:rPr>
              <a:t>provision of thermal protective equipment, layered where possible, waterproof where needed; </a:t>
            </a:r>
          </a:p>
          <a:p>
            <a:r>
              <a:rPr lang="en-GB" altLang="en-US" sz="2400" dirty="0">
                <a:latin typeface="Poppins" panose="00000500000000000000" pitchFamily="2" charset="0"/>
                <a:cs typeface="Poppins" panose="00000500000000000000" pitchFamily="2" charset="0"/>
              </a:rPr>
              <a:t>giving extra breaks in warm sheltered areas; </a:t>
            </a:r>
          </a:p>
          <a:p>
            <a:r>
              <a:rPr lang="en-GB" altLang="en-US" sz="2400" dirty="0">
                <a:latin typeface="Poppins" panose="00000500000000000000" pitchFamily="2" charset="0"/>
                <a:cs typeface="Poppins" panose="00000500000000000000" pitchFamily="2" charset="0"/>
              </a:rPr>
              <a:t>providing regular hot drinks; </a:t>
            </a:r>
          </a:p>
          <a:p>
            <a:r>
              <a:rPr lang="en-GB" altLang="en-US" sz="2400" dirty="0">
                <a:latin typeface="Poppins" panose="00000500000000000000" pitchFamily="2" charset="0"/>
                <a:cs typeface="Poppins" panose="00000500000000000000" pitchFamily="2" charset="0"/>
              </a:rPr>
              <a:t>frequent rotation out of cold environment; </a:t>
            </a:r>
          </a:p>
          <a:p>
            <a:r>
              <a:rPr lang="en-GB" altLang="en-US" sz="2400" dirty="0">
                <a:latin typeface="Poppins" panose="00000500000000000000" pitchFamily="2" charset="0"/>
                <a:cs typeface="Poppins" panose="00000500000000000000" pitchFamily="2" charset="0"/>
              </a:rPr>
              <a:t>insulation of hand held tools; </a:t>
            </a:r>
          </a:p>
          <a:p>
            <a:r>
              <a:rPr lang="en-GB" altLang="en-US" sz="2400" dirty="0">
                <a:latin typeface="Poppins" panose="00000500000000000000" pitchFamily="2" charset="0"/>
                <a:cs typeface="Poppins" panose="00000500000000000000" pitchFamily="2" charset="0"/>
              </a:rPr>
              <a:t>slip resistant safety footwear intended for wet weather use.</a:t>
            </a:r>
          </a:p>
          <a:p>
            <a:r>
              <a:rPr lang="en-GB" altLang="en-US" sz="2400" dirty="0">
                <a:latin typeface="Poppins" panose="00000500000000000000" pitchFamily="2" charset="0"/>
                <a:cs typeface="Poppins" panose="00000500000000000000" pitchFamily="2" charset="0"/>
              </a:rPr>
              <a:t>cleats or snowshoes should be provided in snow conditions and </a:t>
            </a:r>
          </a:p>
          <a:p>
            <a:r>
              <a:rPr lang="en-GB" altLang="en-US" sz="2400" dirty="0">
                <a:latin typeface="Poppins" panose="00000500000000000000" pitchFamily="2" charset="0"/>
                <a:cs typeface="Poppins" panose="00000500000000000000" pitchFamily="2" charset="0"/>
              </a:rPr>
              <a:t>enhanced oversight of lone workers – check calls and regularly updating including journeys to home. </a:t>
            </a:r>
          </a:p>
          <a:p>
            <a:r>
              <a:rPr lang="en-GB" altLang="en-US" sz="2400" dirty="0">
                <a:latin typeface="Poppins" panose="00000500000000000000" pitchFamily="2" charset="0"/>
                <a:cs typeface="Poppins" panose="00000500000000000000" pitchFamily="2" charset="0"/>
              </a:rPr>
              <a:t>Gloves must be fit for purpose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3">
            <a:extLst>
              <a:ext uri="{FF2B5EF4-FFF2-40B4-BE49-F238E27FC236}">
                <a16:creationId xmlns:a16="http://schemas.microsoft.com/office/drawing/2014/main" id="{10F8BC70-EF6D-4187-CFF9-DCD4C0F5E8DF}"/>
              </a:ext>
            </a:extLst>
          </p:cNvPr>
          <p:cNvSpPr>
            <a:spLocks noGrp="1" noChangeArrowheads="1"/>
          </p:cNvSpPr>
          <p:nvPr>
            <p:ph type="title" idx="4294967295"/>
          </p:nvPr>
        </p:nvSpPr>
        <p:spPr>
          <a:xfrm>
            <a:off x="0" y="0"/>
            <a:ext cx="12192000" cy="1130157"/>
          </a:xfrm>
        </p:spPr>
        <p:txBody>
          <a:bodyPr/>
          <a:lstStyle/>
          <a:p>
            <a:pPr eaLnBrk="1" hangingPunct="1"/>
            <a:r>
              <a:rPr lang="en-US" altLang="en-US" sz="3600" b="1" dirty="0">
                <a:latin typeface="Poppins" panose="00000500000000000000" pitchFamily="2" charset="0"/>
                <a:cs typeface="Poppins" panose="00000500000000000000" pitchFamily="2" charset="0"/>
              </a:rPr>
              <a:t>There is a standard for testing and rating cold-protective gloves</a:t>
            </a:r>
          </a:p>
        </p:txBody>
      </p:sp>
      <p:pic>
        <p:nvPicPr>
          <p:cNvPr id="67588" name="Picture 2">
            <a:extLst>
              <a:ext uri="{FF2B5EF4-FFF2-40B4-BE49-F238E27FC236}">
                <a16:creationId xmlns:a16="http://schemas.microsoft.com/office/drawing/2014/main" id="{DAB7AA14-AD19-103E-72C3-8B4544961C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2354" y="719191"/>
            <a:ext cx="1371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a:extLst>
              <a:ext uri="{FF2B5EF4-FFF2-40B4-BE49-F238E27FC236}">
                <a16:creationId xmlns:a16="http://schemas.microsoft.com/office/drawing/2014/main" id="{A6917D5A-5426-51E6-BA9F-12B08F2E722B}"/>
              </a:ext>
            </a:extLst>
          </p:cNvPr>
          <p:cNvSpPr txBox="1"/>
          <p:nvPr/>
        </p:nvSpPr>
        <p:spPr>
          <a:xfrm>
            <a:off x="318500" y="1284269"/>
            <a:ext cx="11229654" cy="3785652"/>
          </a:xfrm>
          <a:prstGeom prst="rect">
            <a:avLst/>
          </a:prstGeom>
          <a:noFill/>
        </p:spPr>
        <p:txBody>
          <a:bodyPr wrap="square">
            <a:spAutoFit/>
          </a:bodyPr>
          <a:lstStyle/>
          <a:p>
            <a:pPr algn="l"/>
            <a:r>
              <a:rPr lang="en-GB" sz="4000" b="1" i="0" dirty="0">
                <a:solidFill>
                  <a:srgbClr val="000000"/>
                </a:solidFill>
                <a:effectLst/>
                <a:latin typeface="Poppins" panose="00000500000000000000" pitchFamily="2" charset="0"/>
                <a:cs typeface="Poppins" panose="00000500000000000000" pitchFamily="2" charset="0"/>
              </a:rPr>
              <a:t>EN511 - Cold hazard protection</a:t>
            </a:r>
          </a:p>
          <a:p>
            <a:pPr algn="l"/>
            <a:r>
              <a:rPr lang="en-GB" sz="4000" b="0" i="0" dirty="0">
                <a:solidFill>
                  <a:srgbClr val="000000"/>
                </a:solidFill>
                <a:effectLst/>
                <a:latin typeface="Poppins" panose="00000500000000000000" pitchFamily="2" charset="0"/>
                <a:cs typeface="Poppins" panose="00000500000000000000" pitchFamily="2" charset="0"/>
              </a:rPr>
              <a:t>Cold hazard protection falls into three types of resistance:</a:t>
            </a:r>
          </a:p>
          <a:p>
            <a:pPr algn="l">
              <a:buFont typeface="Arial" panose="020B0604020202020204" pitchFamily="34" charset="0"/>
              <a:buChar char="•"/>
            </a:pPr>
            <a:r>
              <a:rPr lang="en-GB" sz="4000" b="0" i="0" dirty="0">
                <a:solidFill>
                  <a:srgbClr val="000000"/>
                </a:solidFill>
                <a:effectLst/>
                <a:latin typeface="Poppins" panose="00000500000000000000" pitchFamily="2" charset="0"/>
                <a:cs typeface="Poppins" panose="00000500000000000000" pitchFamily="2" charset="0"/>
              </a:rPr>
              <a:t>Convective cold resistance (0-4)</a:t>
            </a:r>
          </a:p>
          <a:p>
            <a:pPr algn="l">
              <a:buFont typeface="Arial" panose="020B0604020202020204" pitchFamily="34" charset="0"/>
              <a:buChar char="•"/>
            </a:pPr>
            <a:r>
              <a:rPr lang="en-GB" sz="4000" b="0" i="0" dirty="0">
                <a:solidFill>
                  <a:srgbClr val="000000"/>
                </a:solidFill>
                <a:effectLst/>
                <a:latin typeface="Poppins" panose="00000500000000000000" pitchFamily="2" charset="0"/>
                <a:cs typeface="Poppins" panose="00000500000000000000" pitchFamily="2" charset="0"/>
              </a:rPr>
              <a:t>Contact cold resistance (0-4)</a:t>
            </a:r>
          </a:p>
          <a:p>
            <a:pPr algn="l">
              <a:buFont typeface="Arial" panose="020B0604020202020204" pitchFamily="34" charset="0"/>
              <a:buChar char="•"/>
            </a:pPr>
            <a:r>
              <a:rPr lang="en-GB" sz="4000" b="0" i="0" dirty="0">
                <a:solidFill>
                  <a:srgbClr val="000000"/>
                </a:solidFill>
                <a:effectLst/>
                <a:latin typeface="Poppins" panose="00000500000000000000" pitchFamily="2" charset="0"/>
                <a:cs typeface="Poppins" panose="00000500000000000000" pitchFamily="2" charset="0"/>
              </a:rPr>
              <a:t>Permeability of water (0-1)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3">
            <a:extLst>
              <a:ext uri="{FF2B5EF4-FFF2-40B4-BE49-F238E27FC236}">
                <a16:creationId xmlns:a16="http://schemas.microsoft.com/office/drawing/2014/main" id="{10F8BC70-EF6D-4187-CFF9-DCD4C0F5E8DF}"/>
              </a:ext>
            </a:extLst>
          </p:cNvPr>
          <p:cNvSpPr>
            <a:spLocks noGrp="1" noChangeArrowheads="1"/>
          </p:cNvSpPr>
          <p:nvPr>
            <p:ph type="title" idx="4294967295"/>
          </p:nvPr>
        </p:nvSpPr>
        <p:spPr>
          <a:xfrm>
            <a:off x="0" y="0"/>
            <a:ext cx="12192000" cy="1130157"/>
          </a:xfrm>
        </p:spPr>
        <p:txBody>
          <a:bodyPr/>
          <a:lstStyle/>
          <a:p>
            <a:pPr eaLnBrk="1" hangingPunct="1"/>
            <a:r>
              <a:rPr lang="en-US" altLang="en-US" sz="3600" b="1" dirty="0">
                <a:latin typeface="Poppins" panose="00000500000000000000" pitchFamily="2" charset="0"/>
                <a:cs typeface="Poppins" panose="00000500000000000000" pitchFamily="2" charset="0"/>
              </a:rPr>
              <a:t>Gloves should fit comfortably</a:t>
            </a:r>
          </a:p>
        </p:txBody>
      </p:sp>
      <p:pic>
        <p:nvPicPr>
          <p:cNvPr id="67588" name="Picture 2">
            <a:extLst>
              <a:ext uri="{FF2B5EF4-FFF2-40B4-BE49-F238E27FC236}">
                <a16:creationId xmlns:a16="http://schemas.microsoft.com/office/drawing/2014/main" id="{DAB7AA14-AD19-103E-72C3-8B4544961C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2354" y="719191"/>
            <a:ext cx="1371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676A1EB6-67C0-AB89-1738-B3F49A16AE8E}"/>
              </a:ext>
            </a:extLst>
          </p:cNvPr>
          <p:cNvPicPr>
            <a:picLocks noChangeAspect="1"/>
          </p:cNvPicPr>
          <p:nvPr/>
        </p:nvPicPr>
        <p:blipFill>
          <a:blip r:embed="rId4"/>
          <a:stretch>
            <a:fillRect/>
          </a:stretch>
        </p:blipFill>
        <p:spPr>
          <a:xfrm>
            <a:off x="228814" y="869504"/>
            <a:ext cx="10172700" cy="5324475"/>
          </a:xfrm>
          <a:prstGeom prst="rect">
            <a:avLst/>
          </a:prstGeom>
        </p:spPr>
      </p:pic>
    </p:spTree>
    <p:extLst>
      <p:ext uri="{BB962C8B-B14F-4D97-AF65-F5344CB8AC3E}">
        <p14:creationId xmlns:p14="http://schemas.microsoft.com/office/powerpoint/2010/main" val="2628602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3">
            <a:extLst>
              <a:ext uri="{FF2B5EF4-FFF2-40B4-BE49-F238E27FC236}">
                <a16:creationId xmlns:a16="http://schemas.microsoft.com/office/drawing/2014/main" id="{10F8BC70-EF6D-4187-CFF9-DCD4C0F5E8DF}"/>
              </a:ext>
            </a:extLst>
          </p:cNvPr>
          <p:cNvSpPr>
            <a:spLocks noGrp="1" noChangeArrowheads="1"/>
          </p:cNvSpPr>
          <p:nvPr>
            <p:ph type="title" idx="4294967295"/>
          </p:nvPr>
        </p:nvSpPr>
        <p:spPr>
          <a:xfrm>
            <a:off x="0" y="0"/>
            <a:ext cx="12192000" cy="1130157"/>
          </a:xfrm>
        </p:spPr>
        <p:txBody>
          <a:bodyPr/>
          <a:lstStyle/>
          <a:p>
            <a:pPr eaLnBrk="1" hangingPunct="1"/>
            <a:r>
              <a:rPr lang="en-US" altLang="en-US" sz="3600" b="1" dirty="0">
                <a:latin typeface="Poppins" panose="00000500000000000000" pitchFamily="2" charset="0"/>
                <a:cs typeface="Poppins" panose="00000500000000000000" pitchFamily="2" charset="0"/>
              </a:rPr>
              <a:t>Gloves should fit comfortably</a:t>
            </a:r>
          </a:p>
        </p:txBody>
      </p:sp>
      <p:pic>
        <p:nvPicPr>
          <p:cNvPr id="67588" name="Picture 2">
            <a:extLst>
              <a:ext uri="{FF2B5EF4-FFF2-40B4-BE49-F238E27FC236}">
                <a16:creationId xmlns:a16="http://schemas.microsoft.com/office/drawing/2014/main" id="{DAB7AA14-AD19-103E-72C3-8B4544961C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2354" y="719191"/>
            <a:ext cx="1371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a:extLst>
              <a:ext uri="{FF2B5EF4-FFF2-40B4-BE49-F238E27FC236}">
                <a16:creationId xmlns:a16="http://schemas.microsoft.com/office/drawing/2014/main" id="{A1E96300-FEE1-05D7-9D59-912D06C6DB09}"/>
              </a:ext>
            </a:extLst>
          </p:cNvPr>
          <p:cNvPicPr>
            <a:picLocks noChangeAspect="1"/>
          </p:cNvPicPr>
          <p:nvPr/>
        </p:nvPicPr>
        <p:blipFill>
          <a:blip r:embed="rId4"/>
          <a:stretch>
            <a:fillRect/>
          </a:stretch>
        </p:blipFill>
        <p:spPr>
          <a:xfrm>
            <a:off x="117777" y="955497"/>
            <a:ext cx="10875571" cy="5383658"/>
          </a:xfrm>
          <a:prstGeom prst="rect">
            <a:avLst/>
          </a:prstGeom>
        </p:spPr>
      </p:pic>
    </p:spTree>
    <p:extLst>
      <p:ext uri="{BB962C8B-B14F-4D97-AF65-F5344CB8AC3E}">
        <p14:creationId xmlns:p14="http://schemas.microsoft.com/office/powerpoint/2010/main" val="2542520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B13956E-E67B-44C0-B461-27ED76482143}"/>
              </a:ext>
            </a:extLst>
          </p:cNvPr>
          <p:cNvSpPr>
            <a:spLocks noGrp="1"/>
          </p:cNvSpPr>
          <p:nvPr>
            <p:ph type="title" idx="4294967295"/>
          </p:nvPr>
        </p:nvSpPr>
        <p:spPr>
          <a:xfrm>
            <a:off x="0" y="0"/>
            <a:ext cx="12192000" cy="739775"/>
          </a:xfrm>
        </p:spPr>
        <p:txBody>
          <a:bodyPr/>
          <a:lstStyle/>
          <a:p>
            <a:r>
              <a:rPr lang="en-GB" altLang="en-US" b="1" dirty="0">
                <a:latin typeface="Poppins" panose="00000500000000000000" pitchFamily="2" charset="0"/>
                <a:cs typeface="Poppins" panose="00000500000000000000" pitchFamily="2" charset="0"/>
              </a:rPr>
              <a:t>Frequently asked questions</a:t>
            </a:r>
          </a:p>
        </p:txBody>
      </p:sp>
      <p:sp>
        <p:nvSpPr>
          <p:cNvPr id="16387" name="Content Placeholder 2">
            <a:extLst>
              <a:ext uri="{FF2B5EF4-FFF2-40B4-BE49-F238E27FC236}">
                <a16:creationId xmlns:a16="http://schemas.microsoft.com/office/drawing/2014/main" id="{7DA9A5DC-F469-4249-95AA-B830BFB95885}"/>
              </a:ext>
            </a:extLst>
          </p:cNvPr>
          <p:cNvSpPr>
            <a:spLocks noGrp="1"/>
          </p:cNvSpPr>
          <p:nvPr>
            <p:ph sz="quarter" idx="4294967295"/>
          </p:nvPr>
        </p:nvSpPr>
        <p:spPr>
          <a:xfrm>
            <a:off x="-1" y="739775"/>
            <a:ext cx="12191999" cy="4191000"/>
          </a:xfrm>
        </p:spPr>
        <p:txBody>
          <a:bodyPr/>
          <a:lstStyle/>
          <a:p>
            <a:r>
              <a:rPr lang="en-GB" altLang="en-US" sz="2400" i="1" dirty="0">
                <a:latin typeface="Poppins" panose="00000500000000000000" pitchFamily="2" charset="0"/>
                <a:cs typeface="Poppins" panose="00000500000000000000" pitchFamily="2" charset="0"/>
              </a:rPr>
              <a:t>Can I stay at home to look after children if schools are shut? </a:t>
            </a:r>
            <a:r>
              <a:rPr lang="en-GB" altLang="en-US" sz="2400" dirty="0">
                <a:latin typeface="Poppins" panose="00000500000000000000" pitchFamily="2" charset="0"/>
                <a:cs typeface="Poppins" panose="00000500000000000000" pitchFamily="2" charset="0"/>
              </a:rPr>
              <a:t>– Potentially yes, but with possible loss of pay or annual leave</a:t>
            </a:r>
          </a:p>
          <a:p>
            <a:r>
              <a:rPr lang="en-GB" altLang="en-US" sz="2400" i="1" dirty="0">
                <a:latin typeface="Poppins" panose="00000500000000000000" pitchFamily="2" charset="0"/>
                <a:cs typeface="Poppins" panose="00000500000000000000" pitchFamily="2" charset="0"/>
              </a:rPr>
              <a:t>Will I get paid if I can’t get into work? </a:t>
            </a:r>
            <a:r>
              <a:rPr lang="en-GB" altLang="en-US" sz="2400" dirty="0">
                <a:latin typeface="Poppins" panose="00000500000000000000" pitchFamily="2" charset="0"/>
                <a:cs typeface="Poppins" panose="00000500000000000000" pitchFamily="2" charset="0"/>
              </a:rPr>
              <a:t>– Not necessarily, this will depend on whether the workplace is open or not, and the policy of the employer</a:t>
            </a:r>
          </a:p>
          <a:p>
            <a:r>
              <a:rPr lang="en-GB" altLang="en-US" sz="2400" i="1" dirty="0">
                <a:latin typeface="Poppins" panose="00000500000000000000" pitchFamily="2" charset="0"/>
                <a:cs typeface="Poppins" panose="00000500000000000000" pitchFamily="2" charset="0"/>
              </a:rPr>
              <a:t>Do I get paid if my workplace is closed? </a:t>
            </a:r>
            <a:r>
              <a:rPr lang="en-GB" altLang="en-US" sz="2400" dirty="0">
                <a:latin typeface="Poppins" panose="00000500000000000000" pitchFamily="2" charset="0"/>
                <a:cs typeface="Poppins" panose="00000500000000000000" pitchFamily="2" charset="0"/>
              </a:rPr>
              <a:t>– Yes, but you may be asked to work from home or a different location</a:t>
            </a:r>
          </a:p>
          <a:p>
            <a:r>
              <a:rPr lang="en-GB" altLang="en-US" sz="2400" i="1" dirty="0">
                <a:latin typeface="Poppins" panose="00000500000000000000" pitchFamily="2" charset="0"/>
                <a:cs typeface="Poppins" panose="00000500000000000000" pitchFamily="2" charset="0"/>
              </a:rPr>
              <a:t>Should my employer tell customers/clients about disruption? - </a:t>
            </a:r>
            <a:r>
              <a:rPr lang="en-GB" altLang="en-US" sz="2400" dirty="0">
                <a:latin typeface="Poppins" panose="00000500000000000000" pitchFamily="2" charset="0"/>
                <a:cs typeface="Poppins" panose="00000500000000000000" pitchFamily="2" charset="0"/>
              </a:rPr>
              <a:t>Employers who interact with the public should use social media to manage customer expectations in affected areas – this will help to reduce violence and aggression risks</a:t>
            </a:r>
          </a:p>
          <a:p>
            <a:r>
              <a:rPr lang="en-GB" altLang="en-US" sz="2400" i="1" dirty="0">
                <a:latin typeface="Poppins" panose="00000500000000000000" pitchFamily="2" charset="0"/>
                <a:cs typeface="Poppins" panose="00000500000000000000" pitchFamily="2" charset="0"/>
              </a:rPr>
              <a:t>What determines if it is safe to travel? </a:t>
            </a:r>
            <a:r>
              <a:rPr lang="en-GB" altLang="en-US" sz="2400" dirty="0">
                <a:latin typeface="Poppins" panose="00000500000000000000" pitchFamily="2" charset="0"/>
                <a:cs typeface="Poppins" panose="00000500000000000000" pitchFamily="2" charset="0"/>
              </a:rPr>
              <a:t>– Usually there will be announcements made by local authorities – roads may be flooded or impassable due to snow; buses and trains may not run. If the public are told not to travel, this is good evidence that road travel is unsafe.</a:t>
            </a:r>
          </a:p>
          <a:p>
            <a:endParaRPr lang="en-GB"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B13956E-E67B-44C0-B461-27ED76482143}"/>
              </a:ext>
            </a:extLst>
          </p:cNvPr>
          <p:cNvSpPr>
            <a:spLocks noGrp="1"/>
          </p:cNvSpPr>
          <p:nvPr>
            <p:ph type="title" idx="4294967295"/>
          </p:nvPr>
        </p:nvSpPr>
        <p:spPr>
          <a:xfrm>
            <a:off x="0" y="0"/>
            <a:ext cx="12192000" cy="739775"/>
          </a:xfrm>
        </p:spPr>
        <p:txBody>
          <a:bodyPr/>
          <a:lstStyle/>
          <a:p>
            <a:r>
              <a:rPr lang="en-GB" altLang="en-US" b="1" dirty="0">
                <a:latin typeface="Poppins" panose="00000500000000000000" pitchFamily="2" charset="0"/>
                <a:cs typeface="Poppins" panose="00000500000000000000" pitchFamily="2" charset="0"/>
              </a:rPr>
              <a:t>Organising Actions</a:t>
            </a:r>
          </a:p>
        </p:txBody>
      </p:sp>
      <p:sp>
        <p:nvSpPr>
          <p:cNvPr id="16387" name="Content Placeholder 2">
            <a:extLst>
              <a:ext uri="{FF2B5EF4-FFF2-40B4-BE49-F238E27FC236}">
                <a16:creationId xmlns:a16="http://schemas.microsoft.com/office/drawing/2014/main" id="{7DA9A5DC-F469-4249-95AA-B830BFB95885}"/>
              </a:ext>
            </a:extLst>
          </p:cNvPr>
          <p:cNvSpPr>
            <a:spLocks noGrp="1"/>
          </p:cNvSpPr>
          <p:nvPr>
            <p:ph sz="quarter" idx="4294967295"/>
          </p:nvPr>
        </p:nvSpPr>
        <p:spPr>
          <a:xfrm>
            <a:off x="-1" y="739775"/>
            <a:ext cx="12191999" cy="4191000"/>
          </a:xfrm>
        </p:spPr>
        <p:txBody>
          <a:bodyPr/>
          <a:lstStyle/>
          <a:p>
            <a:r>
              <a:rPr lang="en-GB" altLang="en-US" sz="3600" dirty="0">
                <a:latin typeface="Poppins" panose="00000500000000000000" pitchFamily="2" charset="0"/>
                <a:cs typeface="Poppins" panose="00000500000000000000" pitchFamily="2" charset="0"/>
              </a:rPr>
              <a:t>Talk to members and non-members</a:t>
            </a:r>
          </a:p>
          <a:p>
            <a:r>
              <a:rPr lang="en-GB" altLang="en-US" sz="3600" dirty="0">
                <a:latin typeface="Poppins" panose="00000500000000000000" pitchFamily="2" charset="0"/>
                <a:cs typeface="Poppins" panose="00000500000000000000" pitchFamily="2" charset="0"/>
              </a:rPr>
              <a:t>Proactive inspection – testing contingency plans</a:t>
            </a:r>
          </a:p>
          <a:p>
            <a:r>
              <a:rPr lang="en-GB" altLang="en-US" sz="3600" dirty="0">
                <a:latin typeface="Poppins" panose="00000500000000000000" pitchFamily="2" charset="0"/>
                <a:cs typeface="Poppins" panose="00000500000000000000" pitchFamily="2" charset="0"/>
              </a:rPr>
              <a:t>Workplace Meetings if unsatisfactory</a:t>
            </a:r>
          </a:p>
          <a:p>
            <a:r>
              <a:rPr lang="en-GB" altLang="en-US" sz="3600" dirty="0">
                <a:latin typeface="Poppins" panose="00000500000000000000" pitchFamily="2" charset="0"/>
                <a:cs typeface="Poppins" panose="00000500000000000000" pitchFamily="2" charset="0"/>
              </a:rPr>
              <a:t>Surveys</a:t>
            </a:r>
          </a:p>
          <a:p>
            <a:r>
              <a:rPr lang="en-GB" altLang="en-US" sz="3600" dirty="0">
                <a:latin typeface="Poppins" panose="00000500000000000000" pitchFamily="2" charset="0"/>
                <a:cs typeface="Poppins" panose="00000500000000000000" pitchFamily="2" charset="0"/>
              </a:rPr>
              <a:t>Threaten HSE/LA if needed</a:t>
            </a:r>
          </a:p>
          <a:p>
            <a:r>
              <a:rPr lang="en-GB" altLang="en-US" sz="3600" dirty="0">
                <a:latin typeface="Poppins" panose="00000500000000000000" pitchFamily="2" charset="0"/>
                <a:cs typeface="Poppins" panose="00000500000000000000" pitchFamily="2" charset="0"/>
              </a:rPr>
              <a:t>Section 44 Employment Rights Act 1996 if serious and imminent danger </a:t>
            </a:r>
          </a:p>
          <a:p>
            <a:endParaRPr lang="en-GB" altLang="en-US" sz="2400" dirty="0">
              <a:latin typeface="Poppins" panose="00000500000000000000" pitchFamily="2" charset="0"/>
              <a:cs typeface="Poppins" panose="00000500000000000000" pitchFamily="2" charset="0"/>
            </a:endParaRPr>
          </a:p>
          <a:p>
            <a:endParaRPr lang="en-GB" altLang="en-US" dirty="0"/>
          </a:p>
        </p:txBody>
      </p:sp>
    </p:spTree>
    <p:extLst>
      <p:ext uri="{BB962C8B-B14F-4D97-AF65-F5344CB8AC3E}">
        <p14:creationId xmlns:p14="http://schemas.microsoft.com/office/powerpoint/2010/main" val="61009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303C992-7810-4747-8D57-6A0D032DC456}"/>
              </a:ext>
            </a:extLst>
          </p:cNvPr>
          <p:cNvSpPr>
            <a:spLocks noGrp="1"/>
          </p:cNvSpPr>
          <p:nvPr>
            <p:ph type="title" idx="4294967295"/>
          </p:nvPr>
        </p:nvSpPr>
        <p:spPr>
          <a:xfrm>
            <a:off x="-112713" y="15875"/>
            <a:ext cx="12304713" cy="928688"/>
          </a:xfrm>
        </p:spPr>
        <p:txBody>
          <a:bodyPr/>
          <a:lstStyle/>
          <a:p>
            <a:r>
              <a:rPr lang="en-GB" altLang="en-US" sz="4000" b="1" dirty="0">
                <a:latin typeface="Poppins" panose="00000500000000000000" pitchFamily="2" charset="0"/>
                <a:cs typeface="Poppins" panose="00000500000000000000" pitchFamily="2" charset="0"/>
              </a:rPr>
              <a:t>What do we mean by ‘Cold Weather Working’?</a:t>
            </a:r>
          </a:p>
        </p:txBody>
      </p:sp>
      <p:sp>
        <p:nvSpPr>
          <p:cNvPr id="13315" name="Content Placeholder 2">
            <a:extLst>
              <a:ext uri="{FF2B5EF4-FFF2-40B4-BE49-F238E27FC236}">
                <a16:creationId xmlns:a16="http://schemas.microsoft.com/office/drawing/2014/main" id="{5011DA39-EE9E-48DE-B5CD-38D7031A4115}"/>
              </a:ext>
            </a:extLst>
          </p:cNvPr>
          <p:cNvSpPr>
            <a:spLocks noGrp="1"/>
          </p:cNvSpPr>
          <p:nvPr>
            <p:ph sz="quarter" idx="4294967295"/>
          </p:nvPr>
        </p:nvSpPr>
        <p:spPr>
          <a:xfrm>
            <a:off x="0" y="882650"/>
            <a:ext cx="12192000" cy="3708400"/>
          </a:xfrm>
        </p:spPr>
        <p:txBody>
          <a:bodyPr/>
          <a:lstStyle/>
          <a:p>
            <a:r>
              <a:rPr lang="en-GB" altLang="en-US" sz="3200" dirty="0">
                <a:latin typeface="Poppins" panose="00000500000000000000" pitchFamily="2" charset="0"/>
                <a:cs typeface="Poppins" panose="00000500000000000000" pitchFamily="2" charset="0"/>
              </a:rPr>
              <a:t>Any work activity taking place in environmental conditions brought about by excessive cold or wet weather</a:t>
            </a:r>
          </a:p>
          <a:p>
            <a:r>
              <a:rPr lang="en-GB" altLang="en-US" sz="3200" dirty="0">
                <a:latin typeface="Poppins" panose="00000500000000000000" pitchFamily="2" charset="0"/>
                <a:cs typeface="Poppins" panose="00000500000000000000" pitchFamily="2" charset="0"/>
              </a:rPr>
              <a:t>This can more than just ice and snow; flooding, fog and mist are also cold weather events</a:t>
            </a:r>
          </a:p>
          <a:p>
            <a:r>
              <a:rPr lang="en-GB" altLang="en-US" sz="3200" dirty="0">
                <a:latin typeface="Poppins" panose="00000500000000000000" pitchFamily="2" charset="0"/>
                <a:cs typeface="Poppins" panose="00000500000000000000" pitchFamily="2" charset="0"/>
              </a:rPr>
              <a:t>Such events are becoming more frequent as a result of climate change – the flooding incidents of the past few years were not a coincidence </a:t>
            </a:r>
          </a:p>
          <a:p>
            <a:r>
              <a:rPr lang="en-GB" altLang="en-US" sz="3200" dirty="0">
                <a:latin typeface="Poppins" panose="00000500000000000000" pitchFamily="2" charset="0"/>
                <a:cs typeface="Poppins" panose="00000500000000000000" pitchFamily="2" charset="0"/>
              </a:rPr>
              <a:t>So these events are foreseeable – which means employers should plan for them, and have policies and procedures in place.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564 Christmas Safety Illustrations &amp; Clip Art - iStock">
            <a:extLst>
              <a:ext uri="{FF2B5EF4-FFF2-40B4-BE49-F238E27FC236}">
                <a16:creationId xmlns:a16="http://schemas.microsoft.com/office/drawing/2014/main" id="{BD3F8337-EC9F-E991-B19C-CE39D86B38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760" y="514350"/>
            <a:ext cx="8453120" cy="513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646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303C992-7810-4747-8D57-6A0D032DC456}"/>
              </a:ext>
            </a:extLst>
          </p:cNvPr>
          <p:cNvSpPr>
            <a:spLocks noGrp="1"/>
          </p:cNvSpPr>
          <p:nvPr>
            <p:ph type="title" idx="4294967295"/>
          </p:nvPr>
        </p:nvSpPr>
        <p:spPr>
          <a:xfrm>
            <a:off x="-112713" y="15875"/>
            <a:ext cx="12304713" cy="528638"/>
          </a:xfrm>
        </p:spPr>
        <p:txBody>
          <a:bodyPr/>
          <a:lstStyle/>
          <a:p>
            <a:r>
              <a:rPr lang="en-GB" altLang="en-US" sz="4000" b="1" dirty="0">
                <a:latin typeface="Poppins" panose="00000500000000000000" pitchFamily="2" charset="0"/>
                <a:cs typeface="Poppins" panose="00000500000000000000" pitchFamily="2" charset="0"/>
              </a:rPr>
              <a:t>Health Effects of Extreme Cold</a:t>
            </a:r>
          </a:p>
        </p:txBody>
      </p:sp>
      <p:sp>
        <p:nvSpPr>
          <p:cNvPr id="13315" name="Content Placeholder 2">
            <a:extLst>
              <a:ext uri="{FF2B5EF4-FFF2-40B4-BE49-F238E27FC236}">
                <a16:creationId xmlns:a16="http://schemas.microsoft.com/office/drawing/2014/main" id="{5011DA39-EE9E-48DE-B5CD-38D7031A4115}"/>
              </a:ext>
            </a:extLst>
          </p:cNvPr>
          <p:cNvSpPr>
            <a:spLocks noGrp="1"/>
          </p:cNvSpPr>
          <p:nvPr>
            <p:ph sz="quarter" idx="4294967295"/>
          </p:nvPr>
        </p:nvSpPr>
        <p:spPr>
          <a:xfrm>
            <a:off x="0" y="574675"/>
            <a:ext cx="12192000" cy="3708400"/>
          </a:xfrm>
        </p:spPr>
        <p:txBody>
          <a:bodyPr/>
          <a:lstStyle/>
          <a:p>
            <a:r>
              <a:rPr lang="en-GB" altLang="en-US" dirty="0">
                <a:latin typeface="Poppins" panose="00000500000000000000" pitchFamily="2" charset="0"/>
                <a:cs typeface="Poppins" panose="00000500000000000000" pitchFamily="2" charset="0"/>
              </a:rPr>
              <a:t>Working in cold temperatures can cause the hands and feet to become cold and painful.  It can cause loss of feeling making it difficult to carry out detailed work with the hands.  In extreme cases exposure to cold can lead to frostbite.</a:t>
            </a:r>
          </a:p>
          <a:p>
            <a:r>
              <a:rPr lang="en-GB" altLang="en-US" dirty="0">
                <a:latin typeface="Poppins" panose="00000500000000000000" pitchFamily="2" charset="0"/>
                <a:cs typeface="Poppins" panose="00000500000000000000" pitchFamily="2" charset="0"/>
              </a:rPr>
              <a:t>In addition to problems with the hands and feet, working in cold temperatures can lead to a lowering of the body temperature which in turn can cause problems with concentration, tiredness and an increased risk of accidents.  </a:t>
            </a:r>
          </a:p>
          <a:p>
            <a:r>
              <a:rPr lang="en-GB" altLang="en-US" dirty="0">
                <a:latin typeface="Poppins" panose="00000500000000000000" pitchFamily="2" charset="0"/>
                <a:cs typeface="Poppins" panose="00000500000000000000" pitchFamily="2" charset="0"/>
              </a:rPr>
              <a:t>Cold work can increase the risk of workers developing Vibration White Finger, back and other muscular injuries.  Workers suffering from breathing problems such as COPD; and heart/circulation conditions may be more sensitive to cold working.</a:t>
            </a:r>
          </a:p>
          <a:p>
            <a:r>
              <a:rPr lang="en-GB" altLang="en-US" dirty="0">
                <a:latin typeface="Poppins" panose="00000500000000000000" pitchFamily="2" charset="0"/>
                <a:cs typeface="Poppins" panose="00000500000000000000" pitchFamily="2" charset="0"/>
              </a:rPr>
              <a:t>Outdoor workers may be more at risk from developing problems due to the combination of cold air temperatures and strong winds, called the ‘wind chill factor’, and wet conditions.</a:t>
            </a:r>
          </a:p>
          <a:p>
            <a:endParaRPr lang="en-GB" altLang="en-US" sz="4000" dirty="0">
              <a:latin typeface="Poppins" panose="00000500000000000000" pitchFamily="2" charset="0"/>
              <a:cs typeface="Poppins" panose="00000500000000000000" pitchFamily="2" charset="0"/>
            </a:endParaRPr>
          </a:p>
          <a:p>
            <a:endParaRPr lang="en-GB" altLang="en-US" sz="3200" dirty="0">
              <a:latin typeface="Poppins" panose="00000500000000000000" pitchFamily="2" charset="0"/>
              <a:cs typeface="Poppins" panose="00000500000000000000" pitchFamily="2" charset="0"/>
            </a:endParaRPr>
          </a:p>
          <a:p>
            <a:endParaRPr lang="en-GB" altLang="en-US" sz="32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67824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303C992-7810-4747-8D57-6A0D032DC456}"/>
              </a:ext>
            </a:extLst>
          </p:cNvPr>
          <p:cNvSpPr>
            <a:spLocks noGrp="1"/>
          </p:cNvSpPr>
          <p:nvPr>
            <p:ph type="title" idx="4294967295"/>
          </p:nvPr>
        </p:nvSpPr>
        <p:spPr>
          <a:xfrm>
            <a:off x="0" y="15875"/>
            <a:ext cx="12192000" cy="928688"/>
          </a:xfrm>
        </p:spPr>
        <p:txBody>
          <a:bodyPr/>
          <a:lstStyle/>
          <a:p>
            <a:r>
              <a:rPr lang="en-GB" altLang="en-US" sz="4000" b="1" dirty="0">
                <a:latin typeface="Poppins" panose="00000500000000000000" pitchFamily="2" charset="0"/>
                <a:cs typeface="Poppins" panose="00000500000000000000" pitchFamily="2" charset="0"/>
              </a:rPr>
              <a:t>Health Effects of Extreme Cold</a:t>
            </a:r>
          </a:p>
        </p:txBody>
      </p:sp>
      <p:sp>
        <p:nvSpPr>
          <p:cNvPr id="13315" name="Content Placeholder 2">
            <a:extLst>
              <a:ext uri="{FF2B5EF4-FFF2-40B4-BE49-F238E27FC236}">
                <a16:creationId xmlns:a16="http://schemas.microsoft.com/office/drawing/2014/main" id="{5011DA39-EE9E-48DE-B5CD-38D7031A4115}"/>
              </a:ext>
            </a:extLst>
          </p:cNvPr>
          <p:cNvSpPr>
            <a:spLocks noGrp="1"/>
          </p:cNvSpPr>
          <p:nvPr>
            <p:ph sz="quarter" idx="4294967295"/>
          </p:nvPr>
        </p:nvSpPr>
        <p:spPr>
          <a:xfrm>
            <a:off x="0" y="882650"/>
            <a:ext cx="12192000" cy="2805772"/>
          </a:xfrm>
        </p:spPr>
        <p:txBody>
          <a:bodyPr numCol="2"/>
          <a:lstStyle/>
          <a:p>
            <a:r>
              <a:rPr lang="en-GB" altLang="en-US" sz="4000" dirty="0">
                <a:latin typeface="Poppins" panose="00000500000000000000" pitchFamily="2" charset="0"/>
                <a:cs typeface="Poppins" panose="00000500000000000000" pitchFamily="2" charset="0"/>
              </a:rPr>
              <a:t>Acute Effects:</a:t>
            </a:r>
          </a:p>
          <a:p>
            <a:pPr lvl="1"/>
            <a:r>
              <a:rPr lang="en-GB" altLang="en-US" sz="3600" dirty="0">
                <a:latin typeface="Poppins" panose="00000500000000000000" pitchFamily="2" charset="0"/>
                <a:cs typeface="Poppins" panose="00000500000000000000" pitchFamily="2" charset="0"/>
              </a:rPr>
              <a:t>Hypothermia, </a:t>
            </a:r>
          </a:p>
          <a:p>
            <a:pPr lvl="1"/>
            <a:r>
              <a:rPr lang="en-GB" altLang="en-US" sz="3600" dirty="0">
                <a:latin typeface="Poppins" panose="00000500000000000000" pitchFamily="2" charset="0"/>
                <a:cs typeface="Poppins" panose="00000500000000000000" pitchFamily="2" charset="0"/>
              </a:rPr>
              <a:t>frostbite, </a:t>
            </a:r>
          </a:p>
          <a:p>
            <a:pPr lvl="1"/>
            <a:r>
              <a:rPr lang="en-GB" altLang="en-US" sz="3600" dirty="0">
                <a:latin typeface="Poppins" panose="00000500000000000000" pitchFamily="2" charset="0"/>
                <a:cs typeface="Poppins" panose="00000500000000000000" pitchFamily="2" charset="0"/>
              </a:rPr>
              <a:t>trench foot</a:t>
            </a:r>
          </a:p>
          <a:p>
            <a:endParaRPr lang="en-GB" altLang="en-US" sz="4000" dirty="0">
              <a:latin typeface="Poppins" panose="00000500000000000000" pitchFamily="2" charset="0"/>
              <a:cs typeface="Poppins" panose="00000500000000000000" pitchFamily="2" charset="0"/>
            </a:endParaRPr>
          </a:p>
          <a:p>
            <a:pPr marL="0" indent="0">
              <a:buNone/>
            </a:pPr>
            <a:endParaRPr lang="en-GB" altLang="en-US" sz="3600" dirty="0">
              <a:latin typeface="Poppins" panose="00000500000000000000" pitchFamily="2" charset="0"/>
              <a:cs typeface="Poppins" panose="00000500000000000000" pitchFamily="2" charset="0"/>
            </a:endParaRPr>
          </a:p>
          <a:p>
            <a:r>
              <a:rPr lang="en-GB" altLang="en-US" sz="4000" dirty="0">
                <a:latin typeface="Poppins" panose="00000500000000000000" pitchFamily="2" charset="0"/>
                <a:cs typeface="Poppins" panose="00000500000000000000" pitchFamily="2" charset="0"/>
              </a:rPr>
              <a:t>Chronic Effects:</a:t>
            </a:r>
          </a:p>
          <a:p>
            <a:pPr lvl="1"/>
            <a:r>
              <a:rPr lang="en-GB" altLang="en-US" sz="3600" dirty="0">
                <a:latin typeface="Poppins" panose="00000500000000000000" pitchFamily="2" charset="0"/>
                <a:cs typeface="Poppins" panose="00000500000000000000" pitchFamily="2" charset="0"/>
              </a:rPr>
              <a:t>Respiratory effects</a:t>
            </a:r>
          </a:p>
          <a:p>
            <a:pPr lvl="1"/>
            <a:r>
              <a:rPr lang="en-GB" altLang="en-US" sz="3600" dirty="0">
                <a:latin typeface="Poppins" panose="00000500000000000000" pitchFamily="2" charset="0"/>
                <a:cs typeface="Poppins" panose="00000500000000000000" pitchFamily="2" charset="0"/>
              </a:rPr>
              <a:t>Cardiovascular effects</a:t>
            </a:r>
          </a:p>
          <a:p>
            <a:pPr lvl="1"/>
            <a:r>
              <a:rPr lang="en-GB" altLang="en-US" sz="3600" dirty="0">
                <a:latin typeface="Poppins" panose="00000500000000000000" pitchFamily="2" charset="0"/>
                <a:cs typeface="Poppins" panose="00000500000000000000" pitchFamily="2" charset="0"/>
              </a:rPr>
              <a:t>Musculoskeletal disorders</a:t>
            </a:r>
          </a:p>
          <a:p>
            <a:endParaRPr lang="en-GB" altLang="en-US" sz="3200" dirty="0">
              <a:latin typeface="Poppins" panose="00000500000000000000" pitchFamily="2" charset="0"/>
              <a:cs typeface="Poppins" panose="00000500000000000000" pitchFamily="2" charset="0"/>
            </a:endParaRPr>
          </a:p>
          <a:p>
            <a:endParaRPr lang="en-GB" altLang="en-US" sz="3200" dirty="0">
              <a:latin typeface="Poppins" panose="00000500000000000000" pitchFamily="2" charset="0"/>
              <a:cs typeface="Poppins" panose="00000500000000000000" pitchFamily="2" charset="0"/>
            </a:endParaRPr>
          </a:p>
        </p:txBody>
      </p:sp>
      <p:sp>
        <p:nvSpPr>
          <p:cNvPr id="3" name="TextBox 2">
            <a:extLst>
              <a:ext uri="{FF2B5EF4-FFF2-40B4-BE49-F238E27FC236}">
                <a16:creationId xmlns:a16="http://schemas.microsoft.com/office/drawing/2014/main" id="{16585C30-8B6F-8A83-F73D-44376D6F445E}"/>
              </a:ext>
            </a:extLst>
          </p:cNvPr>
          <p:cNvSpPr txBox="1"/>
          <p:nvPr/>
        </p:nvSpPr>
        <p:spPr>
          <a:xfrm>
            <a:off x="82193" y="3719243"/>
            <a:ext cx="11897474" cy="2062103"/>
          </a:xfrm>
          <a:prstGeom prst="rect">
            <a:avLst/>
          </a:prstGeom>
          <a:noFill/>
        </p:spPr>
        <p:txBody>
          <a:bodyPr wrap="square" rtlCol="0">
            <a:spAutoFit/>
          </a:bodyPr>
          <a:lstStyle/>
          <a:p>
            <a:pPr marL="285750" indent="-285750" algn="l">
              <a:buFont typeface="Arial" panose="020B0604020202020204" pitchFamily="34" charset="0"/>
              <a:buChar char="•"/>
            </a:pPr>
            <a:r>
              <a:rPr lang="en-GB" sz="3200" b="1" i="0" dirty="0">
                <a:solidFill>
                  <a:srgbClr val="423B43"/>
                </a:solidFill>
                <a:effectLst/>
                <a:latin typeface="Poppins" panose="00000500000000000000" pitchFamily="2" charset="0"/>
                <a:cs typeface="Poppins" panose="00000500000000000000" pitchFamily="2" charset="0"/>
              </a:rPr>
              <a:t>Cold Stress</a:t>
            </a:r>
          </a:p>
          <a:p>
            <a:pPr marL="285750" indent="-285750" algn="l">
              <a:buFont typeface="Arial" panose="020B0604020202020204" pitchFamily="34" charset="0"/>
              <a:buChar char="•"/>
            </a:pPr>
            <a:r>
              <a:rPr lang="en-GB" sz="3200" b="0" i="0" dirty="0">
                <a:solidFill>
                  <a:srgbClr val="3A343A"/>
                </a:solidFill>
                <a:effectLst/>
                <a:latin typeface="Poppins" panose="00000500000000000000" pitchFamily="2" charset="0"/>
                <a:cs typeface="Poppins" panose="00000500000000000000" pitchFamily="2" charset="0"/>
              </a:rPr>
              <a:t>Cooling of body parts may result in various cold injuries – </a:t>
            </a:r>
            <a:r>
              <a:rPr lang="en-GB" sz="3200" b="0" i="0" dirty="0" err="1">
                <a:solidFill>
                  <a:srgbClr val="3A343A"/>
                </a:solidFill>
                <a:effectLst/>
                <a:latin typeface="Poppins" panose="00000500000000000000" pitchFamily="2" charset="0"/>
                <a:cs typeface="Poppins" panose="00000500000000000000" pitchFamily="2" charset="0"/>
              </a:rPr>
              <a:t>nonfreezing</a:t>
            </a:r>
            <a:r>
              <a:rPr lang="en-GB" sz="3200" b="0" i="0" dirty="0">
                <a:solidFill>
                  <a:srgbClr val="3A343A"/>
                </a:solidFill>
                <a:effectLst/>
                <a:latin typeface="Poppins" panose="00000500000000000000" pitchFamily="2" charset="0"/>
                <a:cs typeface="Poppins" panose="00000500000000000000" pitchFamily="2" charset="0"/>
              </a:rPr>
              <a:t> injuries, freezing injuries – and hypothermia, which is the most serious.</a:t>
            </a:r>
          </a:p>
        </p:txBody>
      </p:sp>
    </p:spTree>
    <p:extLst>
      <p:ext uri="{BB962C8B-B14F-4D97-AF65-F5344CB8AC3E}">
        <p14:creationId xmlns:p14="http://schemas.microsoft.com/office/powerpoint/2010/main" val="1063746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1D228A17-7A39-9DED-16CF-FF0B1D1BD6DB}"/>
              </a:ext>
            </a:extLst>
          </p:cNvPr>
          <p:cNvSpPr>
            <a:spLocks noGrp="1" noChangeArrowheads="1"/>
          </p:cNvSpPr>
          <p:nvPr>
            <p:ph type="title" idx="4294967295"/>
          </p:nvPr>
        </p:nvSpPr>
        <p:spPr>
          <a:xfrm>
            <a:off x="0" y="-74613"/>
            <a:ext cx="12192000" cy="1765301"/>
          </a:xfrm>
        </p:spPr>
        <p:txBody>
          <a:bodyPr/>
          <a:lstStyle/>
          <a:p>
            <a:pPr eaLnBrk="1" hangingPunct="1"/>
            <a:r>
              <a:rPr lang="en-US" altLang="en-US" b="1" dirty="0">
                <a:latin typeface="Poppins" panose="00000500000000000000" pitchFamily="2" charset="0"/>
                <a:cs typeface="Poppins" panose="00000500000000000000" pitchFamily="2" charset="0"/>
              </a:rPr>
              <a:t>Temperature extremes can result in impaired performance</a:t>
            </a:r>
          </a:p>
        </p:txBody>
      </p:sp>
      <p:sp>
        <p:nvSpPr>
          <p:cNvPr id="45059" name="Content Placeholder 2">
            <a:extLst>
              <a:ext uri="{FF2B5EF4-FFF2-40B4-BE49-F238E27FC236}">
                <a16:creationId xmlns:a16="http://schemas.microsoft.com/office/drawing/2014/main" id="{468C757F-4941-BD58-D466-5569B3A8090D}"/>
              </a:ext>
            </a:extLst>
          </p:cNvPr>
          <p:cNvSpPr>
            <a:spLocks noGrp="1" noChangeArrowheads="1"/>
          </p:cNvSpPr>
          <p:nvPr>
            <p:ph sz="quarter" idx="4294967295"/>
          </p:nvPr>
        </p:nvSpPr>
        <p:spPr>
          <a:xfrm>
            <a:off x="-79767" y="1463782"/>
            <a:ext cx="11264900" cy="3708400"/>
          </a:xfrm>
        </p:spPr>
        <p:txBody>
          <a:bodyPr/>
          <a:lstStyle/>
          <a:p>
            <a:pPr eaLnBrk="1" hangingPunct="1"/>
            <a:r>
              <a:rPr lang="en-US" altLang="en-US" sz="4000" dirty="0">
                <a:latin typeface="Poppins" panose="00000500000000000000" pitchFamily="2" charset="0"/>
                <a:cs typeface="Poppins" panose="00000500000000000000" pitchFamily="2" charset="0"/>
              </a:rPr>
              <a:t>A decrease of 1degree C in core temperature (subclinical hypothermia) may already markedly impair performance and could increase the risk of occupational injuries &amp; accidents.</a:t>
            </a:r>
          </a:p>
          <a:p>
            <a:pPr eaLnBrk="1" hangingPunct="1"/>
            <a:r>
              <a:rPr lang="en-US" altLang="en-US" sz="4000" dirty="0">
                <a:latin typeface="Poppins" panose="00000500000000000000" pitchFamily="2" charset="0"/>
                <a:cs typeface="Poppins" panose="00000500000000000000" pitchFamily="2" charset="0"/>
              </a:rPr>
              <a:t>It’s a safety issue as well as a health issue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B7F643F-9819-47B4-AA73-93BD7EE08CB9}"/>
              </a:ext>
            </a:extLst>
          </p:cNvPr>
          <p:cNvSpPr>
            <a:spLocks noGrp="1"/>
          </p:cNvSpPr>
          <p:nvPr>
            <p:ph type="title" idx="4294967295"/>
          </p:nvPr>
        </p:nvSpPr>
        <p:spPr>
          <a:xfrm>
            <a:off x="88900" y="0"/>
            <a:ext cx="12103100" cy="677863"/>
          </a:xfrm>
        </p:spPr>
        <p:txBody>
          <a:bodyPr/>
          <a:lstStyle/>
          <a:p>
            <a:r>
              <a:rPr lang="en-GB" altLang="en-US" b="1" dirty="0">
                <a:latin typeface="Poppins" panose="00000500000000000000" pitchFamily="2" charset="0"/>
                <a:cs typeface="Poppins" panose="00000500000000000000" pitchFamily="2" charset="0"/>
              </a:rPr>
              <a:t>Key Risks of Cold Weather Events</a:t>
            </a:r>
          </a:p>
        </p:txBody>
      </p:sp>
      <p:sp>
        <p:nvSpPr>
          <p:cNvPr id="3" name="Content Placeholder 2">
            <a:extLst>
              <a:ext uri="{FF2B5EF4-FFF2-40B4-BE49-F238E27FC236}">
                <a16:creationId xmlns:a16="http://schemas.microsoft.com/office/drawing/2014/main" id="{73826FDB-BE71-4C14-BC8E-6C6BD560A83F}"/>
              </a:ext>
            </a:extLst>
          </p:cNvPr>
          <p:cNvSpPr>
            <a:spLocks noGrp="1"/>
          </p:cNvSpPr>
          <p:nvPr>
            <p:ph sz="quarter" idx="4294967295"/>
          </p:nvPr>
        </p:nvSpPr>
        <p:spPr>
          <a:xfrm>
            <a:off x="0" y="719138"/>
            <a:ext cx="12103100" cy="3708400"/>
          </a:xfrm>
        </p:spPr>
        <p:txBody>
          <a:bodyPr/>
          <a:lstStyle/>
          <a:p>
            <a:pPr>
              <a:defRPr/>
            </a:pPr>
            <a:r>
              <a:rPr lang="en-GB" sz="2600" dirty="0">
                <a:latin typeface="Poppins" panose="00000500000000000000" pitchFamily="2" charset="0"/>
                <a:cs typeface="Poppins" panose="00000500000000000000" pitchFamily="2" charset="0"/>
              </a:rPr>
              <a:t>The first issue is whether workers should attempt to travel into work at all. Issue is both getting to the place of work, and provision to return home if weather remains or deteriorates.</a:t>
            </a:r>
          </a:p>
          <a:p>
            <a:pPr>
              <a:defRPr/>
            </a:pPr>
            <a:r>
              <a:rPr lang="en-GB" sz="2600" dirty="0">
                <a:latin typeface="Poppins" panose="00000500000000000000" pitchFamily="2" charset="0"/>
                <a:cs typeface="Poppins" panose="00000500000000000000" pitchFamily="2" charset="0"/>
              </a:rPr>
              <a:t>The employer will likely have a policy on this – usually called the “emergency plan” or “business continuity plan”  -which stipulates that workers are expected to make ‘reasonable attempts’ to get into work</a:t>
            </a:r>
          </a:p>
          <a:p>
            <a:pPr>
              <a:defRPr/>
            </a:pPr>
            <a:r>
              <a:rPr lang="en-GB" sz="2600" dirty="0">
                <a:latin typeface="Poppins" panose="00000500000000000000" pitchFamily="2" charset="0"/>
                <a:cs typeface="Poppins" panose="00000500000000000000" pitchFamily="2" charset="0"/>
              </a:rPr>
              <a:t>The Health and Safety at Work Act only applies when at work – but this depends on contract and custom &amp; practice – many members will be working from the moment they leave home, especially those without a fixed workplace.</a:t>
            </a:r>
          </a:p>
          <a:p>
            <a:pPr>
              <a:defRPr/>
            </a:pPr>
            <a:r>
              <a:rPr lang="en-GB" sz="2600" dirty="0">
                <a:latin typeface="Poppins" panose="00000500000000000000" pitchFamily="2" charset="0"/>
                <a:cs typeface="Poppins" panose="00000500000000000000" pitchFamily="2" charset="0"/>
              </a:rPr>
              <a:t>In addition, the employer cannot put workers at risk in attempting to get to work. It is obviously unreasonable to expect a worker to drive through a blizzard or flood, unless they have the vehicle and equipment to safely do so.</a:t>
            </a:r>
          </a:p>
          <a:p>
            <a:pPr>
              <a:defRPr/>
            </a:pPr>
            <a:endParaRPr lang="en-GB" dirty="0"/>
          </a:p>
          <a:p>
            <a:pPr>
              <a:defRPr/>
            </a:pPr>
            <a:endParaRPr lang="en-GB" dirty="0"/>
          </a:p>
          <a:p>
            <a:pPr>
              <a:defRPr/>
            </a:pPr>
            <a:endParaRPr lang="en-GB" dirty="0"/>
          </a:p>
          <a:p>
            <a:pPr marL="0" indent="0">
              <a:buFont typeface="Arial" panose="020B0604020202020204" pitchFamily="34" charset="0"/>
              <a:buNone/>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D6C9B55-9DD0-4040-8A1D-838CED26B989}"/>
              </a:ext>
            </a:extLst>
          </p:cNvPr>
          <p:cNvSpPr>
            <a:spLocks noGrp="1"/>
          </p:cNvSpPr>
          <p:nvPr>
            <p:ph type="title" idx="4294967295"/>
          </p:nvPr>
        </p:nvSpPr>
        <p:spPr>
          <a:xfrm>
            <a:off x="-82193" y="0"/>
            <a:ext cx="12277617" cy="688369"/>
          </a:xfrm>
        </p:spPr>
        <p:txBody>
          <a:bodyPr/>
          <a:lstStyle/>
          <a:p>
            <a:r>
              <a:rPr lang="en-GB" altLang="en-US" sz="4000" b="1" dirty="0">
                <a:latin typeface="Poppins" panose="00000500000000000000" pitchFamily="2" charset="0"/>
                <a:cs typeface="Poppins" panose="00000500000000000000" pitchFamily="2" charset="0"/>
              </a:rPr>
              <a:t>What about public sector &amp; utilities workers?</a:t>
            </a:r>
          </a:p>
        </p:txBody>
      </p:sp>
      <p:sp>
        <p:nvSpPr>
          <p:cNvPr id="17411" name="Content Placeholder 2">
            <a:extLst>
              <a:ext uri="{FF2B5EF4-FFF2-40B4-BE49-F238E27FC236}">
                <a16:creationId xmlns:a16="http://schemas.microsoft.com/office/drawing/2014/main" id="{0485626E-890C-4EDD-992B-34340B32620C}"/>
              </a:ext>
            </a:extLst>
          </p:cNvPr>
          <p:cNvSpPr>
            <a:spLocks noGrp="1"/>
          </p:cNvSpPr>
          <p:nvPr>
            <p:ph sz="quarter" idx="4294967295"/>
          </p:nvPr>
        </p:nvSpPr>
        <p:spPr>
          <a:xfrm>
            <a:off x="0" y="688369"/>
            <a:ext cx="12192000" cy="5013788"/>
          </a:xfrm>
        </p:spPr>
        <p:txBody>
          <a:bodyPr/>
          <a:lstStyle/>
          <a:p>
            <a:r>
              <a:rPr lang="en-GB" altLang="en-US" sz="2700" dirty="0">
                <a:latin typeface="Poppins" panose="00000500000000000000" pitchFamily="2" charset="0"/>
                <a:cs typeface="Poppins" panose="00000500000000000000" pitchFamily="2" charset="0"/>
              </a:rPr>
              <a:t>Many GMB members work in jobs that expect them to travel during adverse weather – in hospitals, schools, ambulances, local authorities, and making emergency repairs to power and water supplies.</a:t>
            </a:r>
          </a:p>
          <a:p>
            <a:r>
              <a:rPr lang="en-GB" altLang="en-US" sz="2700" dirty="0">
                <a:latin typeface="Poppins" panose="00000500000000000000" pitchFamily="2" charset="0"/>
                <a:cs typeface="Poppins" panose="00000500000000000000" pitchFamily="2" charset="0"/>
              </a:rPr>
              <a:t>In such cases, the employer may have provided vehicles suitable to drive in the conditions, or adaptive assistance such as snow chains</a:t>
            </a:r>
          </a:p>
          <a:p>
            <a:r>
              <a:rPr lang="en-GB" altLang="en-US" sz="2700" dirty="0">
                <a:latin typeface="Poppins" panose="00000500000000000000" pitchFamily="2" charset="0"/>
                <a:cs typeface="Poppins" panose="00000500000000000000" pitchFamily="2" charset="0"/>
              </a:rPr>
              <a:t>The decision to travel is a judgement call – the employer may term this a ‘dynamic risk assessment’ – which is acceptable so long as it is understood that the outcome can be a decision </a:t>
            </a:r>
            <a:r>
              <a:rPr lang="en-GB" altLang="en-US" sz="2700" u="sng" dirty="0">
                <a:latin typeface="Poppins" panose="00000500000000000000" pitchFamily="2" charset="0"/>
                <a:cs typeface="Poppins" panose="00000500000000000000" pitchFamily="2" charset="0"/>
              </a:rPr>
              <a:t>not</a:t>
            </a:r>
            <a:r>
              <a:rPr lang="en-GB" altLang="en-US" sz="2700" dirty="0">
                <a:latin typeface="Poppins" panose="00000500000000000000" pitchFamily="2" charset="0"/>
                <a:cs typeface="Poppins" panose="00000500000000000000" pitchFamily="2" charset="0"/>
              </a:rPr>
              <a:t> to travel.</a:t>
            </a:r>
          </a:p>
          <a:p>
            <a:r>
              <a:rPr lang="en-GB" altLang="en-US" sz="2700" dirty="0">
                <a:latin typeface="Poppins" panose="00000500000000000000" pitchFamily="2" charset="0"/>
                <a:cs typeface="Poppins" panose="00000500000000000000" pitchFamily="2" charset="0"/>
              </a:rPr>
              <a:t>It is crucial to assess not just the conditions when beginning work, but also the likely situation on return – there may be potential to be stranded either at the workplace or out at site</a:t>
            </a:r>
            <a:r>
              <a:rPr lang="en-GB" altLang="en-US" sz="2400" dirty="0">
                <a:latin typeface="Poppins" panose="00000500000000000000" pitchFamily="2" charset="0"/>
                <a:cs typeface="Poppins" panose="00000500000000000000" pitchFamily="2"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D6C9B55-9DD0-4040-8A1D-838CED26B989}"/>
              </a:ext>
            </a:extLst>
          </p:cNvPr>
          <p:cNvSpPr>
            <a:spLocks noGrp="1"/>
          </p:cNvSpPr>
          <p:nvPr>
            <p:ph type="title" idx="4294967295"/>
          </p:nvPr>
        </p:nvSpPr>
        <p:spPr>
          <a:xfrm>
            <a:off x="-82193" y="0"/>
            <a:ext cx="12277617" cy="688369"/>
          </a:xfrm>
        </p:spPr>
        <p:txBody>
          <a:bodyPr/>
          <a:lstStyle/>
          <a:p>
            <a:r>
              <a:rPr lang="en-GB" altLang="en-US" sz="4000" b="1" dirty="0">
                <a:latin typeface="Poppins" panose="00000500000000000000" pitchFamily="2" charset="0"/>
                <a:cs typeface="Poppins" panose="00000500000000000000" pitchFamily="2" charset="0"/>
              </a:rPr>
              <a:t>What does the law say?</a:t>
            </a:r>
          </a:p>
        </p:txBody>
      </p:sp>
      <p:sp>
        <p:nvSpPr>
          <p:cNvPr id="17411" name="Content Placeholder 2">
            <a:extLst>
              <a:ext uri="{FF2B5EF4-FFF2-40B4-BE49-F238E27FC236}">
                <a16:creationId xmlns:a16="http://schemas.microsoft.com/office/drawing/2014/main" id="{0485626E-890C-4EDD-992B-34340B32620C}"/>
              </a:ext>
            </a:extLst>
          </p:cNvPr>
          <p:cNvSpPr>
            <a:spLocks noGrp="1"/>
          </p:cNvSpPr>
          <p:nvPr>
            <p:ph sz="quarter" idx="4294967295"/>
          </p:nvPr>
        </p:nvSpPr>
        <p:spPr>
          <a:xfrm>
            <a:off x="0" y="688369"/>
            <a:ext cx="12192000" cy="5013788"/>
          </a:xfrm>
        </p:spPr>
        <p:txBody>
          <a:bodyPr/>
          <a:lstStyle/>
          <a:p>
            <a:r>
              <a:rPr lang="en-GB" altLang="en-US" sz="3200" dirty="0">
                <a:latin typeface="Poppins" panose="00000500000000000000" pitchFamily="2" charset="0"/>
                <a:cs typeface="Poppins" panose="00000500000000000000" pitchFamily="2" charset="0"/>
              </a:rPr>
              <a:t>The Workplace (Health, Safety and Welfare) Regulations 1992 says that your employer must maintain a reasonable temperature indoors where you work. </a:t>
            </a:r>
          </a:p>
          <a:p>
            <a:r>
              <a:rPr lang="en-GB" altLang="en-US" sz="3200" dirty="0">
                <a:latin typeface="Poppins" panose="00000500000000000000" pitchFamily="2" charset="0"/>
                <a:cs typeface="Poppins" panose="00000500000000000000" pitchFamily="2" charset="0"/>
              </a:rPr>
              <a:t>The Approved Code of Practice (</a:t>
            </a:r>
            <a:r>
              <a:rPr lang="en-GB" altLang="en-US" sz="3200" dirty="0" err="1">
                <a:latin typeface="Poppins" panose="00000500000000000000" pitchFamily="2" charset="0"/>
                <a:cs typeface="Poppins" panose="00000500000000000000" pitchFamily="2" charset="0"/>
              </a:rPr>
              <a:t>ACoP</a:t>
            </a:r>
            <a:r>
              <a:rPr lang="en-GB" altLang="en-US" sz="3200" dirty="0">
                <a:latin typeface="Poppins" panose="00000500000000000000" pitchFamily="2" charset="0"/>
                <a:cs typeface="Poppins" panose="00000500000000000000" pitchFamily="2" charset="0"/>
              </a:rPr>
              <a:t>) to the Regulations specifies a minimum temperature of 16°C, or 13°C if your work involves considerable physical activity.</a:t>
            </a:r>
          </a:p>
          <a:p>
            <a:r>
              <a:rPr lang="en-GB" altLang="en-US" sz="3200" dirty="0">
                <a:latin typeface="Poppins" panose="00000500000000000000" pitchFamily="2" charset="0"/>
                <a:cs typeface="Poppins" panose="00000500000000000000" pitchFamily="2" charset="0"/>
              </a:rPr>
              <a:t>There should also be enough thermometers around the workplace so that you can check the temperature.</a:t>
            </a:r>
          </a:p>
          <a:p>
            <a:endParaRPr lang="en-GB" altLang="en-US" sz="24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623079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C:\Documents and Settings\UFCWuser\My Documents\My Pictures\Tyson poultry\DSC01094.JPG">
            <a:extLst>
              <a:ext uri="{FF2B5EF4-FFF2-40B4-BE49-F238E27FC236}">
                <a16:creationId xmlns:a16="http://schemas.microsoft.com/office/drawing/2014/main" id="{E43AB82E-22AD-DAF0-FA28-42DB0976EF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5" y="616450"/>
            <a:ext cx="6704442" cy="4952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0A78944-3277-AF2B-F893-A04C43E2F02C}"/>
              </a:ext>
            </a:extLst>
          </p:cNvPr>
          <p:cNvSpPr txBox="1">
            <a:spLocks noChangeArrowheads="1"/>
          </p:cNvSpPr>
          <p:nvPr/>
        </p:nvSpPr>
        <p:spPr bwMode="auto">
          <a:xfrm>
            <a:off x="-1" y="8295"/>
            <a:ext cx="12102957" cy="71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charset="0"/>
              </a:defRPr>
            </a:lvl2pPr>
            <a:lvl3pPr algn="l" rtl="0" eaLnBrk="0" fontAlgn="base" hangingPunct="0">
              <a:lnSpc>
                <a:spcPct val="90000"/>
              </a:lnSpc>
              <a:spcBef>
                <a:spcPct val="0"/>
              </a:spcBef>
              <a:spcAft>
                <a:spcPct val="0"/>
              </a:spcAft>
              <a:defRPr sz="4400">
                <a:solidFill>
                  <a:schemeClr val="tx1"/>
                </a:solidFill>
                <a:latin typeface="Calibri Light" charset="0"/>
              </a:defRPr>
            </a:lvl3pPr>
            <a:lvl4pPr algn="l" rtl="0" eaLnBrk="0" fontAlgn="base" hangingPunct="0">
              <a:lnSpc>
                <a:spcPct val="90000"/>
              </a:lnSpc>
              <a:spcBef>
                <a:spcPct val="0"/>
              </a:spcBef>
              <a:spcAft>
                <a:spcPct val="0"/>
              </a:spcAft>
              <a:defRPr sz="4400">
                <a:solidFill>
                  <a:schemeClr val="tx1"/>
                </a:solidFill>
                <a:latin typeface="Calibri Light" charset="0"/>
              </a:defRPr>
            </a:lvl4pPr>
            <a:lvl5pPr algn="l" rtl="0" eaLnBrk="0" fontAlgn="base" hangingPunct="0">
              <a:lnSpc>
                <a:spcPct val="90000"/>
              </a:lnSpc>
              <a:spcBef>
                <a:spcPct val="0"/>
              </a:spcBef>
              <a:spcAft>
                <a:spcPct val="0"/>
              </a:spcAft>
              <a:defRPr sz="4400">
                <a:solidFill>
                  <a:schemeClr val="tx1"/>
                </a:solidFill>
                <a:latin typeface="Calibri Light" charset="0"/>
              </a:defRPr>
            </a:lvl5pPr>
            <a:lvl6pPr marL="457200" algn="l" rtl="0" fontAlgn="base">
              <a:lnSpc>
                <a:spcPct val="90000"/>
              </a:lnSpc>
              <a:spcBef>
                <a:spcPct val="0"/>
              </a:spcBef>
              <a:spcAft>
                <a:spcPct val="0"/>
              </a:spcAft>
              <a:defRPr sz="4400">
                <a:solidFill>
                  <a:schemeClr val="tx1"/>
                </a:solidFill>
                <a:latin typeface="Calibri Light" charset="0"/>
              </a:defRPr>
            </a:lvl6pPr>
            <a:lvl7pPr marL="914400" algn="l" rtl="0" fontAlgn="base">
              <a:lnSpc>
                <a:spcPct val="90000"/>
              </a:lnSpc>
              <a:spcBef>
                <a:spcPct val="0"/>
              </a:spcBef>
              <a:spcAft>
                <a:spcPct val="0"/>
              </a:spcAft>
              <a:defRPr sz="4400">
                <a:solidFill>
                  <a:schemeClr val="tx1"/>
                </a:solidFill>
                <a:latin typeface="Calibri Light" charset="0"/>
              </a:defRPr>
            </a:lvl7pPr>
            <a:lvl8pPr marL="1371600" algn="l" rtl="0" fontAlgn="base">
              <a:lnSpc>
                <a:spcPct val="90000"/>
              </a:lnSpc>
              <a:spcBef>
                <a:spcPct val="0"/>
              </a:spcBef>
              <a:spcAft>
                <a:spcPct val="0"/>
              </a:spcAft>
              <a:defRPr sz="4400">
                <a:solidFill>
                  <a:schemeClr val="tx1"/>
                </a:solidFill>
                <a:latin typeface="Calibri Light" charset="0"/>
              </a:defRPr>
            </a:lvl8pPr>
            <a:lvl9pPr marL="1828800" algn="l" rtl="0" fontAlgn="base">
              <a:lnSpc>
                <a:spcPct val="90000"/>
              </a:lnSpc>
              <a:spcBef>
                <a:spcPct val="0"/>
              </a:spcBef>
              <a:spcAft>
                <a:spcPct val="0"/>
              </a:spcAft>
              <a:defRPr sz="4400">
                <a:solidFill>
                  <a:schemeClr val="tx1"/>
                </a:solidFill>
                <a:latin typeface="Calibri Light" charset="0"/>
              </a:defRPr>
            </a:lvl9pPr>
          </a:lstStyle>
          <a:p>
            <a:pPr eaLnBrk="1" hangingPunct="1"/>
            <a:r>
              <a:rPr lang="en-US" altLang="en-US" b="1" dirty="0">
                <a:latin typeface="Poppins" panose="00000500000000000000" pitchFamily="2" charset="0"/>
                <a:cs typeface="Poppins" panose="00000500000000000000" pitchFamily="2" charset="0"/>
              </a:rPr>
              <a:t>What’s wrong with this picture?</a:t>
            </a:r>
          </a:p>
        </p:txBody>
      </p:sp>
      <p:sp>
        <p:nvSpPr>
          <p:cNvPr id="10" name="TextBox 9">
            <a:extLst>
              <a:ext uri="{FF2B5EF4-FFF2-40B4-BE49-F238E27FC236}">
                <a16:creationId xmlns:a16="http://schemas.microsoft.com/office/drawing/2014/main" id="{9DD774E7-64A2-0913-1723-AB8CC4D896F4}"/>
              </a:ext>
            </a:extLst>
          </p:cNvPr>
          <p:cNvSpPr txBox="1"/>
          <p:nvPr/>
        </p:nvSpPr>
        <p:spPr>
          <a:xfrm>
            <a:off x="6812330" y="530071"/>
            <a:ext cx="5298040" cy="5262979"/>
          </a:xfrm>
          <a:prstGeom prst="rect">
            <a:avLst/>
          </a:prstGeom>
          <a:noFill/>
        </p:spPr>
        <p:txBody>
          <a:bodyPr wrap="square">
            <a:spAutoFit/>
          </a:bodyPr>
          <a:lstStyle/>
          <a:p>
            <a:pPr marL="285750" indent="-285750" eaLnBrk="1" hangingPunct="1">
              <a:spcBef>
                <a:spcPct val="0"/>
              </a:spcBef>
              <a:buFont typeface="Arial" panose="020B0604020202020204" pitchFamily="34" charset="0"/>
              <a:buChar char="•"/>
            </a:pPr>
            <a:r>
              <a:rPr lang="en-US" altLang="en-US" sz="2800" dirty="0" err="1">
                <a:latin typeface="Poppins" panose="00000500000000000000" pitchFamily="2" charset="0"/>
                <a:cs typeface="Poppins" panose="00000500000000000000" pitchFamily="2" charset="0"/>
              </a:rPr>
              <a:t>Floorstanding</a:t>
            </a:r>
            <a:r>
              <a:rPr lang="en-US" altLang="en-US" sz="2800" dirty="0">
                <a:latin typeface="Poppins" panose="00000500000000000000" pitchFamily="2" charset="0"/>
                <a:cs typeface="Poppins" panose="00000500000000000000" pitchFamily="2" charset="0"/>
              </a:rPr>
              <a:t> Ice – inadequate temperature control</a:t>
            </a:r>
          </a:p>
          <a:p>
            <a:pPr marL="285750" indent="-285750" eaLnBrk="1" hangingPunct="1">
              <a:spcBef>
                <a:spcPct val="0"/>
              </a:spcBef>
              <a:buFont typeface="Arial" panose="020B0604020202020204" pitchFamily="34" charset="0"/>
              <a:buChar char="•"/>
            </a:pPr>
            <a:r>
              <a:rPr lang="en-US" altLang="en-US" sz="2800" dirty="0">
                <a:latin typeface="Poppins" panose="00000500000000000000" pitchFamily="2" charset="0"/>
                <a:cs typeface="Poppins" panose="00000500000000000000" pitchFamily="2" charset="0"/>
              </a:rPr>
              <a:t>Wet trouser leg – inadequate (non-thermal) uniform</a:t>
            </a:r>
          </a:p>
          <a:p>
            <a:pPr marL="285750" indent="-285750" eaLnBrk="1" hangingPunct="1">
              <a:spcBef>
                <a:spcPct val="0"/>
              </a:spcBef>
              <a:buFont typeface="Arial" panose="020B0604020202020204" pitchFamily="34" charset="0"/>
              <a:buChar char="•"/>
            </a:pPr>
            <a:r>
              <a:rPr lang="en-US" altLang="en-US" sz="2800" dirty="0">
                <a:latin typeface="Poppins" panose="00000500000000000000" pitchFamily="2" charset="0"/>
                <a:cs typeface="Poppins" panose="00000500000000000000" pitchFamily="2" charset="0"/>
              </a:rPr>
              <a:t>Thin soles on shoes – inadequate footwear</a:t>
            </a:r>
          </a:p>
          <a:p>
            <a:pPr marL="285750" indent="-285750" eaLnBrk="1" hangingPunct="1">
              <a:spcBef>
                <a:spcPct val="0"/>
              </a:spcBef>
              <a:buFont typeface="Arial" panose="020B0604020202020204" pitchFamily="34" charset="0"/>
              <a:buChar char="•"/>
            </a:pPr>
            <a:r>
              <a:rPr lang="en-US" altLang="en-US" sz="2800" dirty="0">
                <a:latin typeface="Poppins" panose="00000500000000000000" pitchFamily="2" charset="0"/>
                <a:cs typeface="Poppins" panose="00000500000000000000" pitchFamily="2" charset="0"/>
              </a:rPr>
              <a:t>Cold metal standing surface – may control slip risk but exacerbates cold hazard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TotalTime>
  <Words>1658</Words>
  <Application>Microsoft Office PowerPoint</Application>
  <PresentationFormat>Widescreen</PresentationFormat>
  <Paragraphs>148</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Poppins</vt:lpstr>
      <vt:lpstr>Office Theme</vt:lpstr>
      <vt:lpstr>Cold Weather Working</vt:lpstr>
      <vt:lpstr>What do we mean by ‘Cold Weather Working’?</vt:lpstr>
      <vt:lpstr>Health Effects of Extreme Cold</vt:lpstr>
      <vt:lpstr>Health Effects of Extreme Cold</vt:lpstr>
      <vt:lpstr>Temperature extremes can result in impaired performance</vt:lpstr>
      <vt:lpstr>Key Risks of Cold Weather Events</vt:lpstr>
      <vt:lpstr>What about public sector &amp; utilities workers?</vt:lpstr>
      <vt:lpstr>What does the law say?</vt:lpstr>
      <vt:lpstr>PowerPoint Presentation</vt:lpstr>
      <vt:lpstr>What can we do about cold conditions?</vt:lpstr>
      <vt:lpstr>Engineering Controls: Workplace</vt:lpstr>
      <vt:lpstr>Engineering Controls: Vehicle</vt:lpstr>
      <vt:lpstr>Administrative Controls:</vt:lpstr>
      <vt:lpstr>Working outside in the cold:</vt:lpstr>
      <vt:lpstr>There is a standard for testing and rating cold-protective gloves</vt:lpstr>
      <vt:lpstr>Gloves should fit comfortably</vt:lpstr>
      <vt:lpstr>Gloves should fit comfortably</vt:lpstr>
      <vt:lpstr>Frequently asked questions</vt:lpstr>
      <vt:lpstr>Organising Actions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Farley</dc:creator>
  <cp:lastModifiedBy>Trudi Tew</cp:lastModifiedBy>
  <cp:revision>50</cp:revision>
  <cp:lastPrinted>2022-12-01T18:30:34Z</cp:lastPrinted>
  <dcterms:created xsi:type="dcterms:W3CDTF">2018-07-05T14:11:42Z</dcterms:created>
  <dcterms:modified xsi:type="dcterms:W3CDTF">2022-12-16T11:55:08Z</dcterms:modified>
</cp:coreProperties>
</file>